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80" r:id="rId4"/>
    <p:sldId id="285" r:id="rId5"/>
    <p:sldId id="300" r:id="rId6"/>
    <p:sldId id="294" r:id="rId7"/>
    <p:sldId id="295" r:id="rId8"/>
    <p:sldId id="296" r:id="rId9"/>
    <p:sldId id="297" r:id="rId10"/>
    <p:sldId id="301" r:id="rId11"/>
    <p:sldId id="302" r:id="rId12"/>
    <p:sldId id="303" r:id="rId13"/>
    <p:sldId id="304" r:id="rId14"/>
    <p:sldId id="287" r:id="rId15"/>
    <p:sldId id="298" r:id="rId16"/>
    <p:sldId id="288" r:id="rId17"/>
    <p:sldId id="289" r:id="rId18"/>
    <p:sldId id="290" r:id="rId19"/>
    <p:sldId id="291" r:id="rId20"/>
    <p:sldId id="292" r:id="rId21"/>
    <p:sldId id="293" r:id="rId22"/>
    <p:sldId id="299" r:id="rId23"/>
    <p:sldId id="279" r:id="rId24"/>
    <p:sldId id="282" r:id="rId25"/>
    <p:sldId id="283" r:id="rId26"/>
    <p:sldId id="284" r:id="rId27"/>
    <p:sldId id="281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8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4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7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61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9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8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7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9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8A60E-AED5-4E47-A81D-4994EEE1DBF8}" type="datetimeFigureOut">
              <a:rPr lang="ru-RU" smtClean="0"/>
              <a:t>21.03.15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DFE6-8EF8-447B-9946-BD9107C7A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57609"/>
            <a:ext cx="7918648" cy="5663679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Московские методические чтения: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методических идей»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«Физика»,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24.03.2015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приёмах работы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«нестандартными» учениками,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проглядеть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Ломоносова 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 Михаил Николаевич,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№1501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вокруг нас»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mv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735005"/>
            <a:ext cx="8532440" cy="500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1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Открытым банком заданий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7815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Урок-презентация «Моя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задача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Изображение 7" descr="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68" y="2799204"/>
            <a:ext cx="4111104" cy="2737995"/>
          </a:xfrm>
          <a:prstGeom prst="rect">
            <a:avLst/>
          </a:prstGeom>
        </p:spPr>
      </p:pic>
      <p:pic>
        <p:nvPicPr>
          <p:cNvPr id="10" name="Изображение 9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03632"/>
            <a:ext cx="4104456" cy="273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7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уроков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konstruk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0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0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уроков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konstrukto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55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3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844824"/>
            <a:ext cx="5544616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расстояний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времени.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времени.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Взвешивание.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Подобие.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логика.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расстояний: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16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куска материи в 2/3 метра отрезать полметра без помощи каких-либо измерительных приборов?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Уборщица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 ковры с двух лестниц: одна высотой 12 метров и длиной 26 метров, другая высотой 18 метров и длиной 20 метров. Какой ковёр она очистит быстрее? </a:t>
            </a:r>
          </a:p>
        </p:txBody>
      </p:sp>
    </p:spTree>
    <p:extLst>
      <p:ext uri="{BB962C8B-B14F-4D97-AF65-F5344CB8AC3E}">
        <p14:creationId xmlns:p14="http://schemas.microsoft.com/office/powerpoint/2010/main" val="403676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времени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1659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помощи только 4- и 7-минутных песочных часов точно отмерьте девять минут.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Книжному червю нужны сутки, чтобы прогрызть слой бумаги толщиною в 1 мм. На книжной полке поставлены рядом два тома,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произведение. Каждый том толщиною в 4 см, да ещё надо учесть переплет, толщина каждой корки которого 2 мм. Сколько пройдёт времени, пока книжный червь доберётся от последней страницы первого тома до первой страницы второго тома? </a:t>
            </a:r>
          </a:p>
        </p:txBody>
      </p:sp>
    </p:spTree>
    <p:extLst>
      <p:ext uri="{BB962C8B-B14F-4D97-AF65-F5344CB8AC3E}">
        <p14:creationId xmlns:p14="http://schemas.microsoft.com/office/powerpoint/2010/main" val="204675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времени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7361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космических корабля сближаются, двигаясь по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друг другу. Один корабль летит со скоростью 8 км/м, другой – со скоростью 12 км/мин. В некоторый момент времени корабли находятся 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рас-стоянии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км друг от друга. На каком расстоянии они будут находиться друг от друга за 1 мин до столкновения? 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размножаются делением пополам со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ско-ростью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деление в минуту. Если посадить в сосуд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пи-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тательной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смесью 1 бактерию, то через час он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запол-нится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бактериями. Через какое время была заполнена половина сосуда? А через какое время заполнился бы сосуд, если бы в начале в нем было две бактерии? </a:t>
            </a:r>
          </a:p>
        </p:txBody>
      </p:sp>
    </p:spTree>
    <p:extLst>
      <p:ext uri="{BB962C8B-B14F-4D97-AF65-F5344CB8AC3E}">
        <p14:creationId xmlns:p14="http://schemas.microsoft.com/office/powerpoint/2010/main" val="5393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человека бегут по ступеням эскалатора метро. Один бежит быстрее другого. Кто из них насчитает больше ступеней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автомобиль едет со скоростью 60 км/ч. С какой скоростью должен ехать второй автомобиль, чтобы проходить каждый километр на 2 мин быстрее? </a:t>
            </a:r>
          </a:p>
        </p:txBody>
      </p:sp>
    </p:spTree>
    <p:extLst>
      <p:ext uri="{BB962C8B-B14F-4D97-AF65-F5344CB8AC3E}">
        <p14:creationId xmlns:p14="http://schemas.microsoft.com/office/powerpoint/2010/main" val="269919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8 совершенно одинаковых по размеру и виду шаров. Однако в одном из них сделана небольшая полость. Пользуясь только весами, необходимо определить, какой шар с полостью. Какое наименьшее число взвешиваний потребуется для этого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аптеку доставили 10 флаконов лекарства. В каждом флаконе по 1000 пилюль. По ошибке фармацевта в одном из флаконов каждая пилюля содержит на 10 мг лекарства больше допустимой дозы. Каким образом при помощи 1 взвешивания можно установить, в каком флаконе пилюли содержат повышенную дозу лекарства? </a:t>
            </a:r>
          </a:p>
        </p:txBody>
      </p:sp>
    </p:spTree>
    <p:extLst>
      <p:ext uri="{BB962C8B-B14F-4D97-AF65-F5344CB8AC3E}">
        <p14:creationId xmlns:p14="http://schemas.microsoft.com/office/powerpoint/2010/main" val="407368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нам гении?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71389"/>
            <a:ext cx="8229600" cy="2509739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…гений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проявляется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непослушании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П.Л.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Капица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творческом непослушании»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семи стирок кусок мыла уменьшился вдвое, то есть вдвое уменьшились его длина, ширина и высота. На сколько ещё стирок его хватит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сколько примерно раз великан ростом в 2 м тяжелее карлика ростом в 1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логика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одной комнате находится три выключателя, а в другой – три лампочки. Каждый выключатель обслуживает одну из лампочек. Как узнать, какой выключатель связан с какой лампочкой, если в комнату с лампочками можно войти лишь один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колбасу нарезают косо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7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Нестандартный подход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задач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83357"/>
            <a:ext cx="8229600" cy="781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найти максимальную скорость?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708920"/>
            <a:ext cx="4827984" cy="38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3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04856" cy="403244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/>
                <a:ea typeface="ＭＳ 明朝"/>
                <a:cs typeface="Times New Roman"/>
              </a:rPr>
              <a:t>На наклонной плоскости с углом α находится кубик (см. рис.). К кубику прикреплена </a:t>
            </a:r>
            <a:r>
              <a:rPr lang="ru-RU" sz="2400" dirty="0" smtClean="0">
                <a:latin typeface="Times New Roman"/>
                <a:ea typeface="ＭＳ 明朝"/>
                <a:cs typeface="Times New Roman"/>
              </a:rPr>
              <a:t>л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ё</a:t>
            </a:r>
            <a:r>
              <a:rPr lang="ru-RU" sz="2400" dirty="0" smtClean="0">
                <a:latin typeface="Times New Roman"/>
                <a:ea typeface="ＭＳ 明朝"/>
                <a:cs typeface="Times New Roman"/>
              </a:rPr>
              <a:t>гкая 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пружина, другой конец которой закреплен в неподвижной точке А. В исходном состоянии кубик удерживается в положении, при котором пружина не деформирована. Кубик отпускают без начальной скорости. Определить максимальную скорость кубика в процессе движения. Масса кубика </a:t>
            </a:r>
            <a:r>
              <a:rPr lang="en-US" sz="2400" i="1" dirty="0">
                <a:latin typeface="Times New Roman"/>
                <a:ea typeface="ＭＳ 明朝"/>
                <a:cs typeface="Times New Roman"/>
              </a:rPr>
              <a:t>m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</a:t>
            </a:r>
            <a:r>
              <a:rPr lang="ru-RU" sz="2400" dirty="0" smtClean="0">
                <a:latin typeface="Times New Roman"/>
                <a:ea typeface="ＭＳ 明朝"/>
                <a:cs typeface="Times New Roman"/>
              </a:rPr>
              <a:t>жёсткость 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пружины </a:t>
            </a:r>
            <a:r>
              <a:rPr lang="ru-RU" sz="2400" i="1" dirty="0" err="1">
                <a:latin typeface="Times New Roman"/>
                <a:ea typeface="ＭＳ 明朝"/>
                <a:cs typeface="Times New Roman"/>
              </a:rPr>
              <a:t>k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, коэффициент трения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μ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(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μ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&lt; </a:t>
            </a:r>
            <a:r>
              <a:rPr lang="ru-RU" sz="2400" dirty="0" err="1">
                <a:latin typeface="Times New Roman"/>
                <a:ea typeface="ＭＳ 明朝"/>
                <a:cs typeface="Times New Roman"/>
              </a:rPr>
              <a:t>tg</a:t>
            </a:r>
            <a:r>
              <a:rPr lang="ru-RU" sz="2400" dirty="0">
                <a:latin typeface="Times New Roman"/>
                <a:ea typeface="ＭＳ 明朝"/>
                <a:cs typeface="Times New Roman"/>
              </a:rPr>
              <a:t> α).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71128"/>
            <a:ext cx="2743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ＭＳ 明朝"/>
                <a:cs typeface="Times New Roman"/>
              </a:rPr>
              <a:t>Стандартное решение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8" y="1264780"/>
            <a:ext cx="5322416" cy="54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5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ＭＳ 明朝"/>
                <a:cs typeface="Times New Roman"/>
              </a:rPr>
              <a:t>Нестандартный подход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79240"/>
            <a:ext cx="2743200" cy="2209800"/>
          </a:xfrm>
          <a:prstGeom prst="rect">
            <a:avLst/>
          </a:prstGeom>
        </p:spPr>
      </p:pic>
      <p:pic>
        <p:nvPicPr>
          <p:cNvPr id="3" name="Изображение 2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4154264"/>
            <a:ext cx="5956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9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/>
                <a:ea typeface="ＭＳ 明朝"/>
                <a:cs typeface="Times New Roman"/>
              </a:rPr>
              <a:t>Нестандартный подход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64" y="1531063"/>
            <a:ext cx="5356448" cy="47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941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Внимательный ученик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44824"/>
            <a:ext cx="770485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>
                <a:latin typeface="Times New Roman"/>
                <a:ea typeface="ＭＳ 明朝"/>
                <a:cs typeface="Times New Roman"/>
              </a:rPr>
              <a:t>С какой скоростью автомобиль должен проходить середину выпуклого моста радиусом 40 м, чтобы пассажир на мгновение оказался в состоянии невесомости?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21596"/>
            <a:ext cx="2921000" cy="2171700"/>
          </a:xfrm>
          <a:prstGeom prst="rect">
            <a:avLst/>
          </a:prstGeom>
        </p:spPr>
      </p:pic>
      <p:pic>
        <p:nvPicPr>
          <p:cNvPr id="6" name="Изображение 5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00" y="4124796"/>
            <a:ext cx="33274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1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2344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 на сайте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«Рождественская физика»!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он, современный Ломоносов?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8335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ты думаешь, что наука – это сплошь творчество,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прочее – то тебе не место в науке. Надо быть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влюблённым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эту работу и ежедневно «протирать штаны» – именно из-за этой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влюблённости»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Рубаков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действительно нужно, так это воображение, но воображение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надёжной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смирительной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рубашке»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Фейнман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6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работы с одарёнными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71389"/>
            <a:ext cx="8229600" cy="38058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Минипроекты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экспериментаторов.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игра «Мир вокруг нас».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Уроки-презентации «Моя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любимая задача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ГИА».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олимпиадам.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4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007493"/>
            <a:ext cx="8229600" cy="380588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Перельман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Кордемский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«Квант»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«Потенциал»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pere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48" y="1363102"/>
            <a:ext cx="1997472" cy="3146018"/>
          </a:xfrm>
          <a:prstGeom prst="rect">
            <a:avLst/>
          </a:prstGeom>
        </p:spPr>
      </p:pic>
      <p:pic>
        <p:nvPicPr>
          <p:cNvPr id="5" name="Изображение 4" descr="k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67" y="-16189"/>
            <a:ext cx="1730772" cy="2670944"/>
          </a:xfrm>
          <a:prstGeom prst="rect">
            <a:avLst/>
          </a:prstGeom>
        </p:spPr>
      </p:pic>
      <p:pic>
        <p:nvPicPr>
          <p:cNvPr id="6" name="Изображение 5" descr="gar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13" y="4334933"/>
            <a:ext cx="1638355" cy="2523067"/>
          </a:xfrm>
          <a:prstGeom prst="rect">
            <a:avLst/>
          </a:prstGeom>
        </p:spPr>
      </p:pic>
      <p:pic>
        <p:nvPicPr>
          <p:cNvPr id="8" name="Изображение 7" descr="kvanti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96120" cy="2417639"/>
          </a:xfrm>
          <a:prstGeom prst="rect">
            <a:avLst/>
          </a:prstGeom>
        </p:spPr>
      </p:pic>
      <p:pic>
        <p:nvPicPr>
          <p:cNvPr id="9" name="Изображение 8" descr="potencia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2" y="2636912"/>
            <a:ext cx="2540000" cy="3594100"/>
          </a:xfrm>
          <a:prstGeom prst="rect">
            <a:avLst/>
          </a:prstGeom>
        </p:spPr>
      </p:pic>
      <p:pic>
        <p:nvPicPr>
          <p:cNvPr id="11" name="Изображение 10" descr="kvant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44" y="3501008"/>
            <a:ext cx="2526768" cy="3356992"/>
          </a:xfrm>
          <a:prstGeom prst="rect">
            <a:avLst/>
          </a:prstGeom>
        </p:spPr>
      </p:pic>
      <p:pic>
        <p:nvPicPr>
          <p:cNvPr id="12" name="Изображение 11" descr="kvan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91" y="4437112"/>
            <a:ext cx="222472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юных экспериментаторов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декабря 2006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9" y="2636912"/>
            <a:ext cx="4169263" cy="2887214"/>
          </a:xfrm>
          <a:prstGeom prst="rect">
            <a:avLst/>
          </a:prstGeom>
        </p:spPr>
      </p:pic>
      <p:pic>
        <p:nvPicPr>
          <p:cNvPr id="7" name="Изображение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00" y="2636912"/>
            <a:ext cx="3987267" cy="2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7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юных экспериментаторов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2014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Изображение 2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3456384" cy="3907568"/>
          </a:xfrm>
          <a:prstGeom prst="rect">
            <a:avLst/>
          </a:prstGeom>
        </p:spPr>
      </p:pic>
      <p:pic>
        <p:nvPicPr>
          <p:cNvPr id="4" name="Изображение 3" descr="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32903"/>
            <a:ext cx="3744416" cy="38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юных экспериментаторов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2014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3485992" cy="3857228"/>
          </a:xfrm>
          <a:prstGeom prst="rect">
            <a:avLst/>
          </a:prstGeom>
        </p:spPr>
      </p:pic>
      <p:pic>
        <p:nvPicPr>
          <p:cNvPr id="6" name="Изображение 5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12034"/>
            <a:ext cx="3995192" cy="38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юных экспериментаторов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 2015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53295"/>
            <a:ext cx="2827762" cy="3767993"/>
          </a:xfrm>
          <a:prstGeom prst="rect">
            <a:avLst/>
          </a:prstGeom>
        </p:spPr>
      </p:pic>
      <p:pic>
        <p:nvPicPr>
          <p:cNvPr id="7" name="Изображение 6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58870"/>
            <a:ext cx="5007992" cy="375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11885</TotalTime>
  <Words>860</Words>
  <Application>Microsoft Macintosh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III Московские методические чтения:  «Фестиваль методических идей»  Секция «Физика», 24.03.2015  О некоторых приёмах работы  с «нестандартными» учениками,  или Как не проглядеть Ломоносова   Бондаров Михаил Николаевич,  ГБОУ Лицей №1501</vt:lpstr>
      <vt:lpstr>Нужны ли нам гении?</vt:lpstr>
      <vt:lpstr>Кто он, современный Ломоносов?</vt:lpstr>
      <vt:lpstr>Виды работы с одарёнными</vt:lpstr>
      <vt:lpstr>Литература</vt:lpstr>
      <vt:lpstr>Турнир юных экспериментаторов 13 декабря 2006 года</vt:lpstr>
      <vt:lpstr>Турнир юных экспериментаторов 21 октября 2014 года</vt:lpstr>
      <vt:lpstr>Турнир юных экспериментаторов 21 октября 2014 года</vt:lpstr>
      <vt:lpstr>Турнир юных экспериментаторов 10 февраля 2015 года</vt:lpstr>
      <vt:lpstr>Интеллектуальная игра  «Мир вокруг нас»</vt:lpstr>
      <vt:lpstr>Работа с Открытым банком заданий</vt:lpstr>
      <vt:lpstr>Конструктор уроков</vt:lpstr>
      <vt:lpstr>Конструктор уроков</vt:lpstr>
      <vt:lpstr>Задания для олимпиадников:</vt:lpstr>
      <vt:lpstr>Измерение расстояний:</vt:lpstr>
      <vt:lpstr>Измерение времени:</vt:lpstr>
      <vt:lpstr>Обращение времени:</vt:lpstr>
      <vt:lpstr>Движение:</vt:lpstr>
      <vt:lpstr>Взвешивание:</vt:lpstr>
      <vt:lpstr>Подобие:</vt:lpstr>
      <vt:lpstr>Физическая логика:</vt:lpstr>
      <vt:lpstr>Нестандартный подход  к решению задач</vt:lpstr>
      <vt:lpstr>На наклонной плоскости с углом α находится кубик (см. рис.). К кубику прикреплена лёгкая пружина, другой конец которой закреплен в неподвижной точке А. В исходном состоянии кубик удерживается в положении, при котором пружина не деформирована. Кубик отпускают без начальной скорости. Определить максимальную скорость кубика в процессе движения. Масса кубика m, жёсткость пружины k, коэффициент трения μ (μ &lt; tg α). </vt:lpstr>
      <vt:lpstr>Стандартное решение</vt:lpstr>
      <vt:lpstr>Нестандартный подход</vt:lpstr>
      <vt:lpstr>Нестандартный подход</vt:lpstr>
      <vt:lpstr>Внимательный ученик</vt:lpstr>
      <vt:lpstr>Спасибо за внимание!  До встречи на сайте «Рождественская физика»!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Николаевич Бондаров</dc:creator>
  <cp:lastModifiedBy>Михаил Бондаров</cp:lastModifiedBy>
  <cp:revision>97</cp:revision>
  <dcterms:created xsi:type="dcterms:W3CDTF">2014-03-18T07:39:51Z</dcterms:created>
  <dcterms:modified xsi:type="dcterms:W3CDTF">2015-03-22T15:43:09Z</dcterms:modified>
</cp:coreProperties>
</file>