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37"/>
  </p:notesMasterIdLst>
  <p:sldIdLst>
    <p:sldId id="308" r:id="rId3"/>
    <p:sldId id="309" r:id="rId4"/>
    <p:sldId id="284" r:id="rId5"/>
    <p:sldId id="311" r:id="rId6"/>
    <p:sldId id="285" r:id="rId7"/>
    <p:sldId id="286" r:id="rId8"/>
    <p:sldId id="312" r:id="rId9"/>
    <p:sldId id="287" r:id="rId10"/>
    <p:sldId id="288" r:id="rId11"/>
    <p:sldId id="289" r:id="rId12"/>
    <p:sldId id="292" r:id="rId13"/>
    <p:sldId id="291" r:id="rId14"/>
    <p:sldId id="293" r:id="rId15"/>
    <p:sldId id="305" r:id="rId16"/>
    <p:sldId id="314" r:id="rId17"/>
    <p:sldId id="313" r:id="rId18"/>
    <p:sldId id="315" r:id="rId19"/>
    <p:sldId id="316" r:id="rId20"/>
    <p:sldId id="317" r:id="rId21"/>
    <p:sldId id="318" r:id="rId22"/>
    <p:sldId id="307" r:id="rId23"/>
    <p:sldId id="294" r:id="rId24"/>
    <p:sldId id="295" r:id="rId25"/>
    <p:sldId id="299" r:id="rId26"/>
    <p:sldId id="301" r:id="rId27"/>
    <p:sldId id="296" r:id="rId28"/>
    <p:sldId id="297" r:id="rId29"/>
    <p:sldId id="298" r:id="rId30"/>
    <p:sldId id="302" r:id="rId31"/>
    <p:sldId id="303" r:id="rId32"/>
    <p:sldId id="304" r:id="rId33"/>
    <p:sldId id="319" r:id="rId34"/>
    <p:sldId id="320" r:id="rId35"/>
    <p:sldId id="310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Roboto Slab" panose="020B0604020202020204" charset="0"/>
      <p:regular r:id="rId42"/>
      <p:bold r:id="rId43"/>
    </p:embeddedFont>
    <p:embeddedFont>
      <p:font typeface="Consolas" panose="020B0609020204030204" pitchFamily="49" charset="0"/>
      <p:regular r:id="rId44"/>
      <p:bold r:id="rId45"/>
      <p:italic r:id="rId46"/>
      <p:boldItalic r:id="rId47"/>
    </p:embeddedFont>
    <p:embeddedFont>
      <p:font typeface="Wingdings 3" panose="05040102010807070707" pitchFamily="18" charset="2"/>
      <p:regular r:id="rId48"/>
    </p:embeddedFont>
    <p:embeddedFont>
      <p:font typeface="Georgia" panose="02040502050405020303" pitchFamily="18" charset="0"/>
      <p:regular r:id="rId49"/>
      <p:bold r:id="rId50"/>
      <p:italic r:id="rId51"/>
      <p:boldItalic r:id="rId52"/>
    </p:embeddedFont>
    <p:embeddedFont>
      <p:font typeface="Corbel" panose="020B0503020204020204" pitchFamily="34" charset="0"/>
      <p:regular r:id="rId53"/>
      <p:bold r:id="rId54"/>
      <p:italic r:id="rId55"/>
      <p:boldItalic r:id="rId56"/>
    </p:embeddedFont>
    <p:embeddedFont>
      <p:font typeface="Cambria Math" panose="02040503050406030204" pitchFamily="18" charset="0"/>
      <p:regular r:id="rId57"/>
    </p:embeddedFont>
    <p:embeddedFont>
      <p:font typeface="Wingdings 2" panose="05020102010507070707" pitchFamily="18" charset="2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7231F5-EBC7-4A86-953E-62A92A2B020E}">
  <a:tblStyle styleId="{8D7231F5-EBC7-4A86-953E-62A92A2B02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84" autoAdjust="0"/>
  </p:normalViewPr>
  <p:slideViewPr>
    <p:cSldViewPr snapToGrid="0">
      <p:cViewPr>
        <p:scale>
          <a:sx n="75" d="100"/>
          <a:sy n="75" d="100"/>
        </p:scale>
        <p:origin x="-1134" y="-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667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63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21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371600" y="372025"/>
            <a:ext cx="10596281" cy="535642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88471" y="3512636"/>
            <a:ext cx="7100800" cy="2986800"/>
          </a:xfrm>
          <a:prstGeom prst="rect">
            <a:avLst/>
          </a:prstGeom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49"/>
            <a:ext cx="10972800" cy="1162051"/>
          </a:xfrm>
        </p:spPr>
        <p:txBody>
          <a:bodyPr anchor="ctr"/>
          <a:lstStyle>
            <a:lvl1pPr algn="l">
              <a:buNone/>
              <a:defRPr sz="48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7315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12.02.2018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8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8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43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36575" indent="0">
              <a:spcBef>
                <a:spcPts val="0"/>
              </a:spcBef>
              <a:buNone/>
              <a:defRPr sz="1900">
                <a:solidFill>
                  <a:srgbClr val="FFFFFF"/>
                </a:solidFill>
              </a:defRPr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636000" y="55500"/>
            <a:ext cx="28448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12.02.2018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55500"/>
            <a:ext cx="7416800" cy="365125"/>
          </a:xfrm>
        </p:spPr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0800" y="55500"/>
            <a:ext cx="6096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44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12.02.2018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57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12.02.2018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753035" y="616015"/>
            <a:ext cx="11322423" cy="607806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29651" y="198027"/>
            <a:ext cx="28088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270733" y="1205250"/>
            <a:ext cx="6913600" cy="489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□"/>
              <a:defRPr sz="28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▣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12.02.2018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12192" algn="l">
              <a:defRPr sz="53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34109" tIns="60958" anchor="b"/>
          <a:lstStyle>
            <a:lvl1pPr marL="0" indent="0" algn="l">
              <a:spcBef>
                <a:spcPts val="0"/>
              </a:spcBef>
              <a:buNone/>
              <a:defRPr sz="2700">
                <a:solidFill>
                  <a:schemeClr val="tx1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340388" y="5047395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3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12.02.2018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4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498621" y="1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7931153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536" y="1351673"/>
            <a:ext cx="7624064" cy="977487"/>
          </a:xfrm>
        </p:spPr>
        <p:txBody>
          <a:bodyPr lIns="109725" tIns="60958" bIns="0" anchor="t"/>
          <a:lstStyle>
            <a:lvl1pPr marL="7315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12.02.2018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85342"/>
          <a:lstStyle>
            <a:lvl1pPr algn="l">
              <a:buNone/>
              <a:defRPr sz="5100" b="0" cap="none" spc="-20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8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9125" y="17705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7125" y="17705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12.02.2018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4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53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09749"/>
            <a:ext cx="5386917" cy="639763"/>
          </a:xfrm>
        </p:spPr>
        <p:txBody>
          <a:bodyPr anchor="ctr"/>
          <a:lstStyle>
            <a:lvl1pPr marL="97534" indent="0" algn="l">
              <a:buNone/>
              <a:defRPr sz="3200" b="1">
                <a:solidFill>
                  <a:schemeClr val="accent2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1809749"/>
            <a:ext cx="5389033" cy="639763"/>
          </a:xfrm>
        </p:spPr>
        <p:txBody>
          <a:bodyPr anchor="ctr"/>
          <a:lstStyle>
            <a:lvl1pPr marL="97534" indent="0">
              <a:buNone/>
              <a:defRPr sz="3200" b="1">
                <a:solidFill>
                  <a:schemeClr val="accent2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459037"/>
            <a:ext cx="5389033" cy="39593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12.02.2018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1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53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12.02.2018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5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12.02.2018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6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11200" y="533400"/>
            <a:ext cx="2808800" cy="1309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270733" y="1205250"/>
            <a:ext cx="6913600" cy="4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Char char="□"/>
              <a:defRPr sz="30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●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○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■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●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○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■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388" y="5047395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lIns="121917" tIns="60958" rIns="121917" bIns="60958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 lIns="121917" tIns="60958" rIns="121917" bIns="60958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lIns="121917" tIns="60958" rIns="121917" bIns="60958" anchor="b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  <a:extLst/>
          </a:lstStyle>
          <a:p>
            <a:pPr defTabSz="1219170"/>
            <a:fld id="{B4C71EC6-210F-42DE-9C53-41977AD35B3D}" type="datetimeFigureOut">
              <a:rPr lang="ru-RU" kern="1200" smtClean="0">
                <a:solidFill>
                  <a:srgbClr val="D6ECFF"/>
                </a:solidFill>
                <a:latin typeface="Corbel"/>
                <a:ea typeface="+mn-ea"/>
                <a:cs typeface="+mn-cs"/>
              </a:rPr>
              <a:pPr defTabSz="1219170"/>
              <a:t>12.02.2018</a:t>
            </a:fld>
            <a:endParaRPr lang="ru-RU" kern="1200">
              <a:solidFill>
                <a:srgbClr val="D6ECFF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lIns="121917" tIns="60958" rIns="121917" bIns="60958" anchor="b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  <a:extLst/>
          </a:lstStyle>
          <a:p>
            <a:pPr defTabSz="1219170"/>
            <a:endParaRPr lang="ru-RU" kern="1200">
              <a:solidFill>
                <a:srgbClr val="D6ECFF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lIns="121917" tIns="60958" rIns="121917" bIns="60958" anchor="b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  <a:extLst/>
          </a:lstStyle>
          <a:p>
            <a:pPr defTabSz="1219170"/>
            <a:fld id="{B19B0651-EE4F-4900-A07F-96A6BFA9D0F0}" type="slidenum">
              <a:rPr lang="ru-RU" kern="1200" smtClean="0">
                <a:solidFill>
                  <a:srgbClr val="D6ECFF"/>
                </a:solidFill>
                <a:latin typeface="Corbel"/>
                <a:ea typeface="+mn-ea"/>
                <a:cs typeface="+mn-cs"/>
              </a:rPr>
              <a:pPr defTabSz="1219170"/>
              <a:t>‹#›</a:t>
            </a:fld>
            <a:endParaRPr lang="ru-RU" kern="1200">
              <a:solidFill>
                <a:srgbClr val="D6ECFF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273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kumimoji="0" sz="5300" kern="1200" spc="-133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548626" indent="-457189" algn="l" rtl="0" eaLnBrk="1" latinLnBrk="0" hangingPunct="1">
        <a:spcBef>
          <a:spcPts val="933"/>
        </a:spcBef>
        <a:buClr>
          <a:schemeClr val="tx2"/>
        </a:buClr>
        <a:buSzPct val="95000"/>
        <a:buFont typeface="Wingdings"/>
        <a:buChar char="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87527" indent="-38099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8895" indent="-304792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2454" indent="-304792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055" indent="-28040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47" indent="-28040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535873" indent="-24383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898" indent="-24383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24" indent="-24383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350.png"/><Relationship Id="rId3" Type="http://schemas.openxmlformats.org/officeDocument/2006/relationships/image" Target="../media/image321.png"/><Relationship Id="rId7" Type="http://schemas.openxmlformats.org/officeDocument/2006/relationships/image" Target="../media/image341.png"/><Relationship Id="rId12" Type="http://schemas.openxmlformats.org/officeDocument/2006/relationships/image" Target="../media/image3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11" Type="http://schemas.openxmlformats.org/officeDocument/2006/relationships/image" Target="../media/image330.png"/><Relationship Id="rId5" Type="http://schemas.openxmlformats.org/officeDocument/2006/relationships/image" Target="../media/image270.png"/><Relationship Id="rId10" Type="http://schemas.openxmlformats.org/officeDocument/2006/relationships/image" Target="../media/image320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Relationship Id="rId14" Type="http://schemas.openxmlformats.org/officeDocument/2006/relationships/image" Target="../media/image3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06" y="198027"/>
            <a:ext cx="11844635" cy="6478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7658" y="769830"/>
            <a:ext cx="10516676" cy="4899600"/>
          </a:xfrm>
        </p:spPr>
        <p:txBody>
          <a:bodyPr/>
          <a:lstStyle/>
          <a:p>
            <a:pPr marL="5080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разработок учителей физики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цифрового века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в использовании различных средств ИКТ в урочной и внеурочной деятельности (Использование авторского сайта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обучающихся к ГИА и олимпиадам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Бондаров Михаил Николаевич,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№1501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11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2"/>
              <p:cNvSpPr txBox="1">
                <a:spLocks/>
              </p:cNvSpPr>
              <p:nvPr/>
            </p:nvSpPr>
            <p:spPr>
              <a:xfrm>
                <a:off x="757446" y="2659926"/>
                <a:ext cx="11289409" cy="2106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Температура нагревателя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идеального теплового двигателя, работающего по циклу Карно,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равна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а температура холодильника равна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За цикл двигатель получает от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нагревателя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количество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теплоты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𝑄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4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6" y="2659926"/>
                <a:ext cx="11289409" cy="2106947"/>
              </a:xfrm>
              <a:prstGeom prst="rect">
                <a:avLst/>
              </a:prstGeom>
              <a:blipFill>
                <a:blip r:embed="rId2"/>
                <a:stretch>
                  <a:fillRect l="-270" r="-19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на выбор ответа.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3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57445" y="2659925"/>
                <a:ext cx="11289409" cy="2106947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Температура нагревателя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идеального теплового двигателя, работающего по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циклу Карно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равна</a:t>
                </a:r>
                <a:r>
                  <a:rPr lang="en-US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а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температура холодильника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равна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За цикл двигатель получает от нагревателя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количество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теплоты</a:t>
                </a:r>
                <a:r>
                  <a:rPr lang="en-US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7445" y="2659925"/>
                <a:ext cx="11289409" cy="2106947"/>
              </a:xfrm>
              <a:blipFill>
                <a:blip r:embed="rId3"/>
                <a:stretch>
                  <a:fillRect l="-270" r="-19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4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3152" y="4200483"/>
                <a:ext cx="4123382" cy="2236381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1) [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1 −</m:t>
                    </m:r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𝑇</m:t>
                        </m:r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 = </a:t>
                </a: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1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3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] = </a:t>
                </a: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1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3152" y="4200483"/>
                <a:ext cx="4123382" cy="2236381"/>
              </a:xfrm>
              <a:blipFill>
                <a:blip r:embed="rId2"/>
                <a:stretch>
                  <a:fillRect l="-2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6454447"/>
                  </p:ext>
                </p:extLst>
              </p:nvPr>
            </p:nvGraphicFramePr>
            <p:xfrm>
              <a:off x="763152" y="611877"/>
              <a:ext cx="10350010" cy="3234409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="" xmlns:a16="http://schemas.microsoft.com/office/drawing/2014/main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="" xmlns:a16="http://schemas.microsoft.com/office/drawing/2014/main" val="375959051"/>
                        </a:ext>
                      </a:extLst>
                    </a:gridCol>
                  </a:tblGrid>
                  <a:tr h="6225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3656795"/>
                      </a:ext>
                    </a:extLst>
                  </a:tr>
                  <a:tr h="241144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 КПД двигателя Б) Работа, совершаемая </a:t>
                          </a: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двигателем за цикл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1</a:t>
                          </a: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endParaRPr lang="ru-RU" sz="2400" i="1" baseline="0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2) 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ru-RU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3) 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ru-RU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ru-RU" sz="2400" i="1" smtClean="0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  <a:ea typeface="Roboto Slab" panose="020B060402020202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Roboto Slab" panose="020B0604020202020204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Roboto Slab" panose="020B060402020202020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491291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6454447"/>
                  </p:ext>
                </p:extLst>
              </p:nvPr>
            </p:nvGraphicFramePr>
            <p:xfrm>
              <a:off x="763152" y="611877"/>
              <a:ext cx="10350010" cy="3234409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5959051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663656795"/>
                      </a:ext>
                    </a:extLst>
                  </a:tr>
                  <a:tr h="241144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 КПД двигателя Б) Работа, совершаемая </a:t>
                          </a: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двигателем за цикл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000" t="-35859" r="-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491291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3"/>
              <p:cNvSpPr txBox="1">
                <a:spLocks/>
              </p:cNvSpPr>
              <p:nvPr/>
            </p:nvSpPr>
            <p:spPr>
              <a:xfrm>
                <a:off x="8488795" y="4350385"/>
                <a:ext cx="4123382" cy="2530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2) [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 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Дж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 </a:t>
                </a:r>
                <a:endParaRPr lang="en-US" sz="3200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0" indent="0">
                  <a:buNone/>
                </a:pP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4) 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ru-RU" sz="32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Roboto Slab" panose="020B0604020202020204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en-US" sz="3200" i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Roboto Slab" panose="020B060402020202020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= Дж</a:t>
                </a:r>
                <a:endParaRPr lang="ru-RU" sz="3200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6" name="Текс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795" y="4350385"/>
                <a:ext cx="4123382" cy="2530364"/>
              </a:xfrm>
              <a:prstGeom prst="rect">
                <a:avLst/>
              </a:prstGeom>
              <a:blipFill>
                <a:blip r:embed="rId4"/>
                <a:stretch>
                  <a:fillRect l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59931" y="4830861"/>
                <a:ext cx="3282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931" y="4830861"/>
                <a:ext cx="328284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79554" y="4533842"/>
            <a:ext cx="1717205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А – 1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Б – 2 </a:t>
            </a:r>
            <a:endParaRPr lang="ru-RU" sz="4800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3" grpId="0"/>
      <p:bldP spid="3" grpId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Текст 2"/>
              <p:cNvSpPr txBox="1">
                <a:spLocks/>
              </p:cNvSpPr>
              <p:nvPr/>
            </p:nvSpPr>
            <p:spPr>
              <a:xfrm>
                <a:off x="537029" y="1392590"/>
                <a:ext cx="11585547" cy="2106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После удара шайба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массой </a:t>
                </a:r>
                <a14:m>
                  <m:oMath xmlns:m="http://schemas.openxmlformats.org/officeDocument/2006/math">
                    <m:r>
                      <a:rPr lang="ru-RU" sz="260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𝑚</m:t>
                    </m:r>
                  </m:oMath>
                </a14:m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начала скользить со </a:t>
                </a:r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скоростью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en-US" sz="26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вверх по плоскости, установленной под </a:t>
                </a:r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углом 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ru-RU" sz="2600" i="1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50800" indent="0" algn="r">
                  <a:buFont typeface="Georgia"/>
                  <a:buNone/>
                </a:pPr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к </a:t>
                </a:r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горизонту.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Переместившись вдоль оси ОХ на некоторое расстояние, шайба соскользнула в исходное положение. Коэффициент трения шайбы о плоскость равен </a:t>
                </a:r>
                <a14:m>
                  <m:oMath xmlns:m="http://schemas.openxmlformats.org/officeDocument/2006/math">
                    <m:r>
                      <a:rPr lang="ru-RU" sz="260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𝜇</m:t>
                    </m:r>
                  </m:oMath>
                </a14:m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9" y="1392590"/>
                <a:ext cx="11585547" cy="2106947"/>
              </a:xfrm>
              <a:prstGeom prst="rect">
                <a:avLst/>
              </a:prstGeom>
              <a:blipFill>
                <a:blip r:embed="rId2"/>
                <a:stretch>
                  <a:fillRect r="-1736" b="-153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на выбор ответа.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4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7028" y="1392590"/>
                <a:ext cx="11585547" cy="2106947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После удара шайба </a:t>
                </a:r>
                <a:r>
                  <a:rPr lang="ru-RU" sz="2600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массой </a:t>
                </a:r>
                <a14:m>
                  <m:oMath xmlns:m="http://schemas.openxmlformats.org/officeDocument/2006/math">
                    <m:r>
                      <a:rPr lang="ru-RU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𝑚</m:t>
                    </m:r>
                  </m:oMath>
                </a14:m>
                <a:r>
                  <a:rPr lang="ru-RU" sz="2600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начала скользить со </a:t>
                </a:r>
                <a:r>
                  <a:rPr lang="ru-RU" sz="2600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скоростью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en-US" sz="26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вверх по плоскости, установленной под </a:t>
                </a:r>
                <a:r>
                  <a:rPr lang="ru-RU" sz="2600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углом 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ru-RU" sz="2600" i="1" dirty="0">
                  <a:solidFill>
                    <a:srgbClr val="FF0000"/>
                  </a:solidFill>
                </a:endParaRPr>
              </a:p>
              <a:p>
                <a:pPr marL="50800" indent="0" algn="r">
                  <a:buNone/>
                </a:pPr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к </a:t>
                </a:r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горизонту.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Переместившись вдоль оси ОХ на некоторое расстояние, шайба соскользнула в исходное положение. </a:t>
                </a:r>
                <a:r>
                  <a:rPr lang="ru-RU" sz="2600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Коэффициент трения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шайбы о плоскость равен </a:t>
                </a:r>
                <a14:m>
                  <m:oMath xmlns:m="http://schemas.openxmlformats.org/officeDocument/2006/math">
                    <m:r>
                      <a:rPr lang="ru-RU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𝜇</m:t>
                    </m:r>
                  </m:oMath>
                </a14:m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7028" y="1392590"/>
                <a:ext cx="11585547" cy="2106947"/>
              </a:xfrm>
              <a:blipFill>
                <a:blip r:embed="rId3"/>
                <a:stretch>
                  <a:fillRect r="-1736" b="-153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4085163" y="3678301"/>
            <a:ext cx="4976854" cy="2856756"/>
            <a:chOff x="5001378" y="4032714"/>
            <a:chExt cx="3948524" cy="2266486"/>
          </a:xfrm>
        </p:grpSpPr>
        <p:cxnSp>
          <p:nvCxnSpPr>
            <p:cNvPr id="13" name="Прямая со стрелкой 12"/>
            <p:cNvCxnSpPr>
              <a:stCxn id="7" idx="2"/>
            </p:cNvCxnSpPr>
            <p:nvPr/>
          </p:nvCxnSpPr>
          <p:spPr>
            <a:xfrm flipH="1" flipV="1">
              <a:off x="5007429" y="4252686"/>
              <a:ext cx="761441" cy="1766275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 rot="20242812">
              <a:off x="5283200" y="5586324"/>
              <a:ext cx="798285" cy="44994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V="1">
              <a:off x="5109029" y="4702629"/>
              <a:ext cx="3817257" cy="1596571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6030685" y="5428292"/>
              <a:ext cx="515258" cy="21550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288314" y="5811295"/>
              <a:ext cx="2582192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Дуга 20"/>
            <p:cNvSpPr/>
            <p:nvPr/>
          </p:nvSpPr>
          <p:spPr>
            <a:xfrm>
              <a:off x="6862763" y="5536046"/>
              <a:ext cx="80962" cy="550429"/>
            </a:xfrm>
            <a:prstGeom prst="arc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258832" y="5133937"/>
                  <a:ext cx="451994" cy="317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8832" y="5133937"/>
                  <a:ext cx="451994" cy="317438"/>
                </a:xfrm>
                <a:prstGeom prst="rect">
                  <a:avLst/>
                </a:prstGeom>
                <a:blipFill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5001378" y="4032714"/>
              <a:ext cx="451994" cy="36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 Slab" panose="020B0604020202020204" charset="0"/>
                  <a:ea typeface="Roboto Slab" panose="020B0604020202020204" charset="0"/>
                </a:rPr>
                <a:t>Y</a:t>
              </a:r>
              <a:endParaRPr lang="ru-RU" sz="2400" dirty="0"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97908" y="4398989"/>
              <a:ext cx="451994" cy="415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Roboto Slab" panose="020B0604020202020204" charset="0"/>
                  <a:ea typeface="Roboto Slab" panose="020B0604020202020204" charset="0"/>
                </a:rPr>
                <a:t>X</a:t>
              </a:r>
              <a:endParaRPr lang="ru-RU" sz="2800" dirty="0">
                <a:latin typeface="Roboto Slab" panose="020B0604020202020204" charset="0"/>
                <a:ea typeface="Roboto Slab" panose="020B060402020202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853807" y="5487220"/>
                  <a:ext cx="451994" cy="317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2000" i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807" y="5487220"/>
                  <a:ext cx="451994" cy="3174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355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3152" y="4238171"/>
                <a:ext cx="6131136" cy="2236381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1) [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sin</m:t>
                        </m:r>
                      </m:fName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)</m:t>
                    </m:r>
                  </m:oMath>
                </a14:m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 = 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:r>
                  <a:rPr lang="en-US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4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sin</m:t>
                        </m:r>
                      </m:fName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)</m:t>
                    </m:r>
                  </m:oMath>
                </a14:m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 = 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3152" y="4238171"/>
                <a:ext cx="6131136" cy="2236381"/>
              </a:xfrm>
              <a:blipFill>
                <a:blip r:embed="rId2"/>
                <a:stretch>
                  <a:fillRect l="-1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0139419"/>
                  </p:ext>
                </p:extLst>
              </p:nvPr>
            </p:nvGraphicFramePr>
            <p:xfrm>
              <a:off x="763152" y="611877"/>
              <a:ext cx="10350010" cy="2377440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="" xmlns:a16="http://schemas.microsoft.com/office/drawing/2014/main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="" xmlns:a16="http://schemas.microsoft.com/office/drawing/2014/main" val="375959051"/>
                        </a:ext>
                      </a:extLst>
                    </a:gridCol>
                  </a:tblGrid>
                  <a:tr h="6225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3656795"/>
                      </a:ext>
                    </a:extLst>
                  </a:tr>
                  <a:tr h="120804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 Модуль ускорения шайбы при ее движении вниз </a:t>
                          </a: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Б) Модуль проекции силы тяжести на ось ОХ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)</m:t>
                              </m:r>
                            </m:oMath>
                          </a14:m>
                          <a:endParaRPr lang="ru-RU" sz="2400" i="1" baseline="0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2) </a:t>
                          </a:r>
                          <a14:m>
                            <m:oMath xmlns:m="http://schemas.openxmlformats.org/officeDocument/2006/math">
                              <m:r>
                                <a:rPr lang="el-GR" sz="24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𝑚𝑔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3) 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𝑚𝑔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4)</a:t>
                          </a:r>
                          <a:r>
                            <a:rPr lang="en-US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)</m:t>
                              </m:r>
                            </m:oMath>
                          </a14:m>
                          <a:endParaRPr lang="ru-RU" sz="2400" i="1" baseline="0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491291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0139419"/>
                  </p:ext>
                </p:extLst>
              </p:nvPr>
            </p:nvGraphicFramePr>
            <p:xfrm>
              <a:off x="763152" y="611877"/>
              <a:ext cx="10350010" cy="2377440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:a16="http://schemas.microsoft.com/office/drawing/2014/main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:a16="http://schemas.microsoft.com/office/drawing/2014/main" val="375959051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6365679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 Модуль ускорения шайбы при ее движении вниз </a:t>
                          </a: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Б) Модуль проекции силы тяжести на ось ОХ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71" t="-55469" r="-707" b="-8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91291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3"/>
              <p:cNvSpPr txBox="1">
                <a:spLocks/>
              </p:cNvSpPr>
              <p:nvPr/>
            </p:nvSpPr>
            <p:spPr>
              <a:xfrm>
                <a:off x="7856843" y="4289277"/>
                <a:ext cx="4123382" cy="2530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2) [</a:t>
                </a:r>
                <a14:m>
                  <m:oMath xmlns:m="http://schemas.openxmlformats.org/officeDocument/2006/math">
                    <m:r>
                      <a:rPr lang="el-GR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 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Н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 </a:t>
                </a:r>
                <a:endParaRPr lang="en-US" sz="3200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3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sin</m:t>
                        </m:r>
                      </m:fName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= Н</a:t>
                </a:r>
                <a:endParaRPr lang="ru-RU" sz="3200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endParaRPr lang="ru-RU" sz="32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Текс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843" y="4289277"/>
                <a:ext cx="4123382" cy="2530364"/>
              </a:xfrm>
              <a:prstGeom prst="rect">
                <a:avLst/>
              </a:prstGeom>
              <a:blipFill>
                <a:blip r:embed="rId4"/>
                <a:stretch>
                  <a:fillRect l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39638" y="4533843"/>
            <a:ext cx="1717205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А – 1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Б – </a:t>
            </a:r>
            <a:r>
              <a:rPr lang="en-US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3</a:t>
            </a:r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endParaRPr lang="ru-RU" sz="4800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981549" y="3554152"/>
            <a:ext cx="3282846" cy="646331"/>
            <a:chOff x="5252863" y="3574521"/>
            <a:chExt cx="328284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252863" y="3574521"/>
                  <a:ext cx="32828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ru-RU" sz="3600" i="1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2863" y="3574521"/>
                  <a:ext cx="3282846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6604000" y="3779596"/>
              <a:ext cx="498195" cy="4208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1254178" y="3660936"/>
            <a:ext cx="3282846" cy="646331"/>
            <a:chOff x="1254178" y="3660936"/>
            <a:chExt cx="328284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254178" y="3660936"/>
                  <a:ext cx="32828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ru-RU" sz="3600" i="1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4178" y="3660936"/>
                  <a:ext cx="3282846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Прямая со стрелкой 6"/>
            <p:cNvCxnSpPr/>
            <p:nvPr/>
          </p:nvCxnSpPr>
          <p:spPr>
            <a:xfrm flipV="1">
              <a:off x="3091543" y="3801035"/>
              <a:ext cx="0" cy="399448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86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9144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71" y="836712"/>
            <a:ext cx="10369152" cy="14401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91436" indent="0">
              <a:buNone/>
            </a:pPr>
            <a:r>
              <a:rPr lang="ru-RU" sz="2400" dirty="0"/>
              <a:t>С высоты </a:t>
            </a:r>
            <a:r>
              <a:rPr lang="ru-RU" sz="27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ru-RU" sz="2400" dirty="0"/>
              <a:t> по наклонной плоскости из состояния покоя соскальзывает брусок массой </a:t>
            </a:r>
            <a:r>
              <a:rPr lang="ru-RU" sz="27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ru-RU" sz="2400" dirty="0"/>
              <a:t>. Длина наклонной плоскости равна </a:t>
            </a:r>
            <a:r>
              <a:rPr lang="ru-RU" sz="27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ru-RU" sz="2400" dirty="0"/>
              <a:t>, а коэффициент трения между бруском и плоскостью равен </a:t>
            </a:r>
            <a:r>
              <a:rPr lang="ru-RU" sz="27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endParaRPr lang="ru-RU" sz="24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353394"/>
                  </p:ext>
                </p:extLst>
              </p:nvPr>
            </p:nvGraphicFramePr>
            <p:xfrm>
              <a:off x="431371" y="2372883"/>
              <a:ext cx="8128000" cy="3472857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064000"/>
                    <a:gridCol w="4064000"/>
                  </a:tblGrid>
                  <a:tr h="494453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Физические</a:t>
                          </a:r>
                          <a:r>
                            <a:rPr lang="ru-RU" sz="2400" baseline="0" dirty="0" smtClean="0"/>
                            <a:t> величины</a:t>
                          </a:r>
                          <a:endParaRPr lang="ru-RU" sz="2400" dirty="0"/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Формулы</a:t>
                          </a:r>
                          <a:endParaRPr lang="ru-RU" sz="2400" dirty="0"/>
                        </a:p>
                      </a:txBody>
                      <a:tcPr marL="121920" marR="121920" marT="60960" marB="60960"/>
                    </a:tc>
                  </a:tr>
                  <a:tr h="297840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А) Сила</a:t>
                          </a:r>
                          <a:r>
                            <a:rPr lang="ru-RU" sz="2400" baseline="0" dirty="0" smtClean="0"/>
                            <a:t> трения, действующая на брусок</a:t>
                          </a:r>
                        </a:p>
                        <a:p>
                          <a:r>
                            <a:rPr lang="ru-RU" sz="2400" baseline="0" dirty="0" smtClean="0"/>
                            <a:t>Б) Время движения бруска</a:t>
                          </a:r>
                          <a:endParaRPr lang="ru-RU" sz="2400" dirty="0"/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rabicParenR"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oMath>
                          </a14:m>
                          <a:endParaRPr lang="en-US" sz="2400" dirty="0" smtClean="0"/>
                        </a:p>
                        <a:p>
                          <a:pPr marL="342900" indent="-342900">
                            <a:buAutoNum type="arabicParenR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𝑚𝑔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𝜇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400" dirty="0" smtClean="0"/>
                        </a:p>
                        <a:p>
                          <a:pPr marL="342900" indent="-342900">
                            <a:buAutoNum type="arabicParenR"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  <m:t>h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400" dirty="0" smtClean="0"/>
                                        <m:t> 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lang="en-US" sz="2400" dirty="0" smtClean="0"/>
                        </a:p>
                        <a:p>
                          <a:pPr marL="342900" indent="-342900">
                            <a:buAutoNum type="arabicParenR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𝑚𝑔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en-US" sz="2400" dirty="0" smtClean="0"/>
                        </a:p>
                        <a:p>
                          <a:endParaRPr lang="ru-RU" sz="2400" dirty="0"/>
                        </a:p>
                      </a:txBody>
                      <a:tcPr marL="121920" marR="121920" marT="60960" marB="6096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353394"/>
                  </p:ext>
                </p:extLst>
              </p:nvPr>
            </p:nvGraphicFramePr>
            <p:xfrm>
              <a:off x="431371" y="2372883"/>
              <a:ext cx="8128000" cy="3472857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064000"/>
                    <a:gridCol w="4064000"/>
                  </a:tblGrid>
                  <a:tr h="494453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Физические</a:t>
                          </a:r>
                          <a:r>
                            <a:rPr lang="ru-RU" sz="2400" baseline="0" dirty="0" smtClean="0"/>
                            <a:t> величины</a:t>
                          </a:r>
                          <a:endParaRPr lang="ru-RU" sz="2400" dirty="0"/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Формулы</a:t>
                          </a:r>
                          <a:endParaRPr lang="ru-RU" sz="2400" dirty="0"/>
                        </a:p>
                      </a:txBody>
                      <a:tcPr marL="121920" marR="121920" marT="60960" marB="60960"/>
                    </a:tc>
                  </a:tr>
                  <a:tr h="297840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А</a:t>
                          </a:r>
                          <a:r>
                            <a:rPr lang="ru-RU" sz="2400" dirty="0" smtClean="0"/>
                            <a:t>) Сила</a:t>
                          </a:r>
                          <a:r>
                            <a:rPr lang="ru-RU" sz="2400" baseline="0" dirty="0" smtClean="0"/>
                            <a:t> </a:t>
                          </a:r>
                          <a:r>
                            <a:rPr lang="ru-RU" sz="2400" baseline="0" dirty="0" smtClean="0"/>
                            <a:t>трения, действующая на брусок</a:t>
                          </a:r>
                        </a:p>
                        <a:p>
                          <a:r>
                            <a:rPr lang="ru-RU" sz="2400" baseline="0" dirty="0" smtClean="0"/>
                            <a:t>Б) Время движения бруска</a:t>
                          </a:r>
                          <a:endParaRPr lang="ru-RU" sz="2400" dirty="0"/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 marT="60960" marB="60960">
                        <a:blipFill rotWithShape="1">
                          <a:blip r:embed="rId2"/>
                          <a:stretch>
                            <a:fillRect l="-100300" t="-17587" r="-1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88288" y="3044959"/>
                <a:ext cx="1152128" cy="2600199"/>
              </a:xfrm>
              <a:prstGeom prst="rect">
                <a:avLst/>
              </a:prstGeom>
              <a:noFill/>
            </p:spPr>
            <p:txBody>
              <a:bodyPr wrap="square" lIns="121914" tIns="60957" rIns="121914" bIns="60957" rtlCol="0">
                <a:spAutoFit/>
              </a:bodyPr>
              <a:lstStyle/>
              <a:p>
                <a:pPr defTabSz="1219140"/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prstClr val="white"/>
                            </a:solidFill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2400" i="1" kern="1200">
                            <a:solidFill>
                              <a:prstClr val="white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м</m:t>
                        </m:r>
                      </m:num>
                      <m:den>
                        <m:r>
                          <a:rPr lang="ru-RU" sz="2400" i="1" kern="1200">
                            <a:solidFill>
                              <a:prstClr val="white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]</a:t>
                </a:r>
              </a:p>
              <a:p>
                <a:pPr defTabSz="1219140"/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= [</a:t>
                </a:r>
                <a:r>
                  <a:rPr lang="ru-RU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Н</a:t>
                </a:r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]</a:t>
                </a:r>
                <a:endParaRPr lang="ru-RU" sz="2400" kern="1200" dirty="0">
                  <a:solidFill>
                    <a:prstClr val="white"/>
                  </a:solidFill>
                  <a:latin typeface="Corbel"/>
                  <a:ea typeface="+mn-ea"/>
                  <a:cs typeface="+mn-cs"/>
                </a:endParaRPr>
              </a:p>
              <a:p>
                <a:pPr defTabSz="1219140"/>
                <a:endParaRPr lang="en-US" sz="2400" kern="1200" dirty="0">
                  <a:solidFill>
                    <a:prstClr val="white"/>
                  </a:solidFill>
                  <a:latin typeface="Corbel"/>
                  <a:ea typeface="+mn-ea"/>
                  <a:cs typeface="+mn-cs"/>
                </a:endParaRPr>
              </a:p>
              <a:p>
                <a:pPr defTabSz="1219140">
                  <a:lnSpc>
                    <a:spcPts val="4000"/>
                  </a:lnSpc>
                </a:pPr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= [</a:t>
                </a:r>
                <a:r>
                  <a:rPr lang="ru-RU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с</a:t>
                </a:r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]</a:t>
                </a:r>
              </a:p>
              <a:p>
                <a:pPr defTabSz="1219140"/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= [</a:t>
                </a:r>
                <a:r>
                  <a:rPr lang="ru-RU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Н</a:t>
                </a:r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]</a:t>
                </a:r>
              </a:p>
              <a:p>
                <a:pPr defTabSz="1219140"/>
                <a:endParaRPr lang="ru-RU" sz="2400" kern="1200" dirty="0">
                  <a:solidFill>
                    <a:prstClr val="white"/>
                  </a:solidFill>
                  <a:latin typeface="Corbe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283718"/>
                <a:ext cx="864096" cy="1950149"/>
              </a:xfrm>
              <a:prstGeom prst="rect">
                <a:avLst/>
              </a:prstGeom>
              <a:blipFill rotWithShape="1">
                <a:blip r:embed="rId3"/>
                <a:stretch>
                  <a:fillRect l="-63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688288" y="5349213"/>
            <a:ext cx="2784309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ru-RU" sz="2400" kern="1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Ответ. А – 4; Б – 3.</a:t>
            </a:r>
          </a:p>
        </p:txBody>
      </p:sp>
    </p:spTree>
    <p:extLst>
      <p:ext uri="{BB962C8B-B14F-4D97-AF65-F5344CB8AC3E}">
        <p14:creationId xmlns:p14="http://schemas.microsoft.com/office/powerpoint/2010/main" val="3105587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71" y="1059543"/>
            <a:ext cx="7100800" cy="4601028"/>
          </a:xfrm>
        </p:spPr>
        <p:txBody>
          <a:bodyPr/>
          <a:lstStyle/>
          <a:p>
            <a:pPr algn="ctr"/>
            <a:r>
              <a:rPr lang="ru-RU" dirty="0" smtClean="0"/>
              <a:t>Размерность</a:t>
            </a:r>
            <a:br>
              <a:rPr lang="ru-RU" dirty="0" smtClean="0"/>
            </a:br>
            <a:r>
              <a:rPr lang="ru-RU" dirty="0" smtClean="0"/>
              <a:t>+</a:t>
            </a:r>
            <a:br>
              <a:rPr lang="ru-RU" dirty="0" smtClean="0"/>
            </a:br>
            <a:r>
              <a:rPr lang="ru-RU" dirty="0" smtClean="0"/>
              <a:t>частный случай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</a:t>
            </a:r>
            <a:br>
              <a:rPr lang="en-US" dirty="0" smtClean="0"/>
            </a:br>
            <a:r>
              <a:rPr lang="ru-RU" dirty="0" smtClean="0"/>
              <a:t>симметрия!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1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на выбор ответа.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322286" y="1393936"/>
                <a:ext cx="9674847" cy="4899600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sz="2400" dirty="0" smtClean="0">
                    <a:latin typeface="Roboto Slab" panose="020B0604020202020204" charset="0"/>
                    <a:ea typeface="Roboto Slab" panose="020B0604020202020204" charset="0"/>
                  </a:rPr>
                  <a:t>Автомобиль проехал первую треть пути </a:t>
                </a:r>
                <a:r>
                  <a:rPr lang="ru-RU" sz="2400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со скоростью</a:t>
                </a:r>
                <a:r>
                  <a:rPr lang="ru-RU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/>
                  <a:t>, </a:t>
                </a:r>
                <a:r>
                  <a:rPr lang="ru-RU" sz="2400" dirty="0">
                    <a:latin typeface="Roboto Slab" panose="020B0604020202020204" charset="0"/>
                    <a:ea typeface="Roboto Slab" panose="020B0604020202020204" charset="0"/>
                  </a:rPr>
                  <a:t>вторую треть пути </a:t>
                </a:r>
                <a:r>
                  <a:rPr lang="ru-RU" sz="2400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– со скоростью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 smtClean="0"/>
                  <a:t>, </a:t>
                </a:r>
                <a:r>
                  <a:rPr lang="ru-RU" sz="2400" dirty="0">
                    <a:latin typeface="Roboto Slab" panose="020B0604020202020204" charset="0"/>
                    <a:ea typeface="Roboto Slab" panose="020B0604020202020204" charset="0"/>
                  </a:rPr>
                  <a:t>а последнюю треть пути </a:t>
                </a:r>
                <a:r>
                  <a:rPr lang="ru-RU" sz="2400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– со скоростью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400" dirty="0"/>
                  <a:t> . </a:t>
                </a:r>
                <a:r>
                  <a:rPr lang="ru-RU" sz="2400" dirty="0">
                    <a:latin typeface="Roboto Slab" panose="020B0604020202020204" charset="0"/>
                    <a:ea typeface="Roboto Slab" panose="020B0604020202020204" charset="0"/>
                  </a:rPr>
                  <a:t>Определите среднюю </a:t>
                </a:r>
                <a:r>
                  <a:rPr lang="ru-RU" sz="2400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скорость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ru-RU" sz="2400" dirty="0"/>
                  <a:t>  </a:t>
                </a:r>
                <a:r>
                  <a:rPr lang="ru-RU" sz="2400" dirty="0">
                    <a:latin typeface="Roboto Slab" panose="020B0604020202020204" charset="0"/>
                    <a:ea typeface="Roboto Slab" panose="020B0604020202020204" charset="0"/>
                  </a:rPr>
                  <a:t>автомобиля на всём пути.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22286" y="1393936"/>
                <a:ext cx="9674847" cy="4899600"/>
              </a:xfrm>
              <a:blipFill rotWithShape="1">
                <a:blip r:embed="rId2"/>
                <a:stretch>
                  <a:fillRect r="-17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679543"/>
                  </p:ext>
                </p:extLst>
              </p:nvPr>
            </p:nvGraphicFramePr>
            <p:xfrm>
              <a:off x="792181" y="3449030"/>
              <a:ext cx="10350010" cy="3242056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="" xmlns:a16="http://schemas.microsoft.com/office/drawing/2014/main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="" xmlns:a16="http://schemas.microsoft.com/office/drawing/2014/main" val="375959051"/>
                        </a:ext>
                      </a:extLst>
                    </a:gridCol>
                  </a:tblGrid>
                  <a:tr h="307475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Возможные ответы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  <m:t>А. </m:t>
                                </m:r>
                                <m:sSub>
                                  <m:sSubPr>
                                    <m:ctrlPr>
                                      <a:rPr lang="ru-RU" sz="24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ср</m:t>
                                    </m:r>
                                  </m:sub>
                                </m:sSub>
                                <m:r>
                                  <a:rPr lang="ru-RU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  <m:t>Б.</m:t>
                                </m:r>
                                <m:sSub>
                                  <m:sSubPr>
                                    <m:ctrlPr>
                                      <a:rPr lang="ru-RU" sz="24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ср</m:t>
                                    </m:r>
                                  </m:sub>
                                </m:sSub>
                                <m:r>
                                  <a:rPr lang="ru-RU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  <m:t>В.</m:t>
                                </m:r>
                                <m:sSub>
                                  <m:sSubPr>
                                    <m:ctrlPr>
                                      <a:rPr lang="ru-RU" sz="24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ср</m:t>
                                    </m:r>
                                  </m:sub>
                                </m:sSub>
                                <m:r>
                                  <a:rPr lang="ru-RU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  <m:t>Г.</m:t>
                                </m:r>
                                <m:sSub>
                                  <m:sSubPr>
                                    <m:ctrlPr>
                                      <a:rPr lang="ru-RU" sz="24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ср</m:t>
                                    </m:r>
                                  </m:sub>
                                </m:sSub>
                                <m:r>
                                  <a:rPr lang="ru-RU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36567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679543"/>
                  </p:ext>
                </p:extLst>
              </p:nvPr>
            </p:nvGraphicFramePr>
            <p:xfrm>
              <a:off x="792181" y="3449030"/>
              <a:ext cx="10350010" cy="3242056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5959051"/>
                        </a:ext>
                      </a:extLst>
                    </a:gridCol>
                  </a:tblGrid>
                  <a:tr h="32420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Возможные ответы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118" t="-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636567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734458" y="6075196"/>
            <a:ext cx="275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Ответ: Б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на выбор ответа.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7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133601" y="478971"/>
                <a:ext cx="9907076" cy="6017765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Брусок массой </a:t>
                </a:r>
                <a:r>
                  <a:rPr lang="ru-RU" i="1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m</a:t>
                </a:r>
                <a:r>
                  <a:rPr lang="ru-RU" baseline="-250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1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скользит по горизонтальной поверхности под действием груза массой </a:t>
                </a:r>
                <a:r>
                  <a:rPr lang="ru-RU" i="1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m</a:t>
                </a:r>
                <a:r>
                  <a:rPr lang="ru-RU" baseline="-250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2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прикреплённого к концу нерастяжимой нити, перекинутой через лёгкий неподвижный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блок.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Коэффициент трения бруска о поверхность равен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𝜇</m:t>
                    </m:r>
                  </m:oMath>
                </a14:m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Найдите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ускорение груза. Массами блока и нити, а также трением в оси блока пренебречь.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33601" y="478971"/>
                <a:ext cx="9907076" cy="6017765"/>
              </a:xfrm>
              <a:blipFill rotWithShape="1">
                <a:blip r:embed="rId3"/>
                <a:stretch>
                  <a:fillRect r="-2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Группа 52"/>
          <p:cNvGrpSpPr/>
          <p:nvPr/>
        </p:nvGrpSpPr>
        <p:grpSpPr>
          <a:xfrm>
            <a:off x="4416825" y="4018184"/>
            <a:ext cx="3811946" cy="1916787"/>
            <a:chOff x="2604410" y="3985984"/>
            <a:chExt cx="3811946" cy="1916787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2618931" y="4871357"/>
              <a:ext cx="312057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739502" y="4871358"/>
              <a:ext cx="3699" cy="10207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3177727" y="4871357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3377300" y="4866821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3765562" y="4865913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3558730" y="4879520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3976018" y="4858659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4175590" y="4865913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4367898" y="4862283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4545712" y="4862283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4745285" y="4856843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4933986" y="4878608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5148073" y="4874072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5536335" y="4873164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5329503" y="4886771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5558109" y="5025564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5558072" y="5225136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5561771" y="5383192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2604410" y="4874072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2992672" y="4873164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2785840" y="4886771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Прямоугольник 37"/>
                <p:cNvSpPr/>
                <p:nvPr/>
              </p:nvSpPr>
              <p:spPr>
                <a:xfrm>
                  <a:off x="3083387" y="3985984"/>
                  <a:ext cx="1284511" cy="859940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38" name="Прямоугольник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387" y="3985984"/>
                  <a:ext cx="1284511" cy="8599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Овал 38"/>
            <p:cNvSpPr/>
            <p:nvPr/>
          </p:nvSpPr>
          <p:spPr>
            <a:xfrm>
              <a:off x="5804168" y="4415954"/>
              <a:ext cx="429970" cy="4299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5739503" y="4630939"/>
              <a:ext cx="279650" cy="240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39" idx="0"/>
              <a:endCxn id="38" idx="3"/>
            </p:cNvCxnSpPr>
            <p:nvPr/>
          </p:nvCxnSpPr>
          <p:spPr>
            <a:xfrm flipH="1">
              <a:off x="4367898" y="4415954"/>
              <a:ext cx="165125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Прямоугольник 44"/>
                <p:cNvSpPr/>
                <p:nvPr/>
              </p:nvSpPr>
              <p:spPr>
                <a:xfrm>
                  <a:off x="6057378" y="5100857"/>
                  <a:ext cx="358978" cy="435423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5" name="Прямоугольник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7378" y="5100857"/>
                  <a:ext cx="358978" cy="4354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667"/>
                  </a:stretch>
                </a:blip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Прямая соединительная линия 46"/>
            <p:cNvCxnSpPr>
              <a:stCxn id="39" idx="6"/>
              <a:endCxn id="45" idx="0"/>
            </p:cNvCxnSpPr>
            <p:nvPr/>
          </p:nvCxnSpPr>
          <p:spPr>
            <a:xfrm>
              <a:off x="6234138" y="4630939"/>
              <a:ext cx="2729" cy="46991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555212" y="5543543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547261" y="5723157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05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на выбор ответа.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7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4532069"/>
                  </p:ext>
                </p:extLst>
              </p:nvPr>
            </p:nvGraphicFramePr>
            <p:xfrm>
              <a:off x="792181" y="3449030"/>
              <a:ext cx="10350010" cy="3149854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="" xmlns:a16="http://schemas.microsoft.com/office/drawing/2014/main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="" xmlns:a16="http://schemas.microsoft.com/office/drawing/2014/main" val="375959051"/>
                        </a:ext>
                      </a:extLst>
                    </a:gridCol>
                  </a:tblGrid>
                  <a:tr h="307475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Возможные ответы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  <m:t>А. 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l-GR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μ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  <m:t>Б.</m:t>
                                </m:r>
                                <m:r>
                                  <a:rPr lang="ru-RU" sz="24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  <m:f>
                                  <m:fPr>
                                    <m:ctrlP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μ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  <m:t>В.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  <m:f>
                                  <m:fPr>
                                    <m:ctrlP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μ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  <m:t>Г.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  <m:f>
                                  <m:fPr>
                                    <m:ctrlPr>
                                      <a:rPr lang="ru-RU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μ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36567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4532069"/>
                  </p:ext>
                </p:extLst>
              </p:nvPr>
            </p:nvGraphicFramePr>
            <p:xfrm>
              <a:off x="792181" y="3449030"/>
              <a:ext cx="10350010" cy="3149854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5959051"/>
                        </a:ext>
                      </a:extLst>
                    </a:gridCol>
                  </a:tblGrid>
                  <a:tr h="314985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Возможные ответы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118" t="-194" b="-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636567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734458" y="6075196"/>
            <a:ext cx="275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Ответ: Б</a:t>
            </a:r>
            <a:endParaRPr lang="ru-RU" sz="2000" dirty="0">
              <a:solidFill>
                <a:srgbClr val="FF0000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4506506" y="924176"/>
            <a:ext cx="3811946" cy="1916787"/>
            <a:chOff x="2604410" y="3985984"/>
            <a:chExt cx="3811946" cy="1916787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2618931" y="4871357"/>
              <a:ext cx="312057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5739502" y="4871358"/>
              <a:ext cx="3699" cy="10207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3177727" y="4871357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3377300" y="4866821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3765562" y="4865913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3558730" y="4879520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3976018" y="4858659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4175590" y="4865913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4367898" y="4862283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4545712" y="4862283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4745285" y="4856843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4933986" y="4878608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148073" y="4874072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536335" y="4873164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329503" y="4886771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5558109" y="5025564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558072" y="5225136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5561771" y="5383192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2604410" y="4874072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2992672" y="4873164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2785840" y="4886771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Прямоугольник 58"/>
                <p:cNvSpPr/>
                <p:nvPr/>
              </p:nvSpPr>
              <p:spPr>
                <a:xfrm>
                  <a:off x="3083387" y="3985984"/>
                  <a:ext cx="1284511" cy="859940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59" name="Прямоугольник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387" y="3985984"/>
                  <a:ext cx="1284511" cy="8599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Овал 59"/>
            <p:cNvSpPr/>
            <p:nvPr/>
          </p:nvSpPr>
          <p:spPr>
            <a:xfrm>
              <a:off x="5804168" y="4415954"/>
              <a:ext cx="429970" cy="4299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5739503" y="4630939"/>
              <a:ext cx="279650" cy="240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stCxn id="60" idx="0"/>
              <a:endCxn id="59" idx="3"/>
            </p:cNvCxnSpPr>
            <p:nvPr/>
          </p:nvCxnSpPr>
          <p:spPr>
            <a:xfrm flipH="1">
              <a:off x="4367898" y="4415954"/>
              <a:ext cx="165125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Прямоугольник 62"/>
                <p:cNvSpPr/>
                <p:nvPr/>
              </p:nvSpPr>
              <p:spPr>
                <a:xfrm>
                  <a:off x="6057378" y="5100857"/>
                  <a:ext cx="358978" cy="435423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3" name="Прямоугольник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7378" y="5100857"/>
                  <a:ext cx="358978" cy="43542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67"/>
                  </a:stretch>
                </a:blipFill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Прямая соединительная линия 63"/>
            <p:cNvCxnSpPr>
              <a:stCxn id="60" idx="6"/>
              <a:endCxn id="63" idx="0"/>
            </p:cNvCxnSpPr>
            <p:nvPr/>
          </p:nvCxnSpPr>
          <p:spPr>
            <a:xfrm>
              <a:off x="6234138" y="4630939"/>
              <a:ext cx="2729" cy="46991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5555212" y="5543543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5547261" y="5723157"/>
              <a:ext cx="181430" cy="179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2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на выбор ответа.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5388" y="840235"/>
            <a:ext cx="9674847" cy="6017765"/>
          </a:xfrm>
        </p:spPr>
        <p:txBody>
          <a:bodyPr/>
          <a:lstStyle/>
          <a:p>
            <a:pPr marL="50800" indent="0" algn="r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Две гири массами 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m</a:t>
            </a:r>
            <a:r>
              <a:rPr lang="ru-RU" sz="2400" baseline="-250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1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и 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m</a:t>
            </a:r>
            <a:r>
              <a:rPr lang="ru-RU" sz="2400" baseline="-250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2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(</a:t>
            </a:r>
            <a:r>
              <a:rPr lang="ru-RU" sz="2400" i="1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m</a:t>
            </a:r>
            <a:r>
              <a:rPr lang="ru-RU" sz="2400" baseline="-250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2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&gt; </a:t>
            </a:r>
            <a:r>
              <a:rPr lang="ru-RU" sz="2400" i="1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m</a:t>
            </a:r>
            <a:r>
              <a:rPr lang="ru-RU" sz="2400" baseline="-250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1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) висят на концах невесомой и нерастяжимой нити, перекинутой через невесомый блок с неподвижной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осью.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Гири вначале находятся на одной высоте. Через какое время 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t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после начала движения лёгкая гиря окажется на расстоянии 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h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выше тяжёлой? Трением в оси блока пренебречь.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105527" y="3534770"/>
            <a:ext cx="1039319" cy="2866267"/>
            <a:chOff x="8061327" y="3527946"/>
            <a:chExt cx="1039319" cy="2866267"/>
          </a:xfrm>
        </p:grpSpPr>
        <p:sp>
          <p:nvSpPr>
            <p:cNvPr id="16" name="Овал 15"/>
            <p:cNvSpPr/>
            <p:nvPr/>
          </p:nvSpPr>
          <p:spPr>
            <a:xfrm>
              <a:off x="8233013" y="4219557"/>
              <a:ext cx="730156" cy="7301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8256895" y="3780430"/>
              <a:ext cx="6960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8598091" y="3780431"/>
              <a:ext cx="0" cy="7939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8256895" y="3534770"/>
              <a:ext cx="150126" cy="2456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8475261" y="3534770"/>
              <a:ext cx="150126" cy="2456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8702720" y="3534770"/>
              <a:ext cx="150126" cy="2456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8939282" y="3527946"/>
              <a:ext cx="150126" cy="2456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16" idx="2"/>
            </p:cNvCxnSpPr>
            <p:nvPr/>
          </p:nvCxnSpPr>
          <p:spPr>
            <a:xfrm>
              <a:off x="8233013" y="4584635"/>
              <a:ext cx="0" cy="13521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6" idx="6"/>
            </p:cNvCxnSpPr>
            <p:nvPr/>
          </p:nvCxnSpPr>
          <p:spPr>
            <a:xfrm>
              <a:off x="8963169" y="4584635"/>
              <a:ext cx="0" cy="1352141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Прямоугольник 25"/>
                <p:cNvSpPr/>
                <p:nvPr/>
              </p:nvSpPr>
              <p:spPr>
                <a:xfrm>
                  <a:off x="8061327" y="5949239"/>
                  <a:ext cx="343372" cy="444974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Прямоугольник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1327" y="5949239"/>
                  <a:ext cx="343372" cy="44497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Прямоугольник 26"/>
                <p:cNvSpPr/>
                <p:nvPr/>
              </p:nvSpPr>
              <p:spPr>
                <a:xfrm>
                  <a:off x="8825692" y="5949239"/>
                  <a:ext cx="274954" cy="444974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Прямоугольник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5692" y="5949239"/>
                  <a:ext cx="274954" cy="44497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204" r="-4082"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633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50" y="198027"/>
            <a:ext cx="3235850" cy="1309200"/>
          </a:xfrm>
        </p:spPr>
        <p:txBody>
          <a:bodyPr/>
          <a:lstStyle/>
          <a:p>
            <a:r>
              <a:rPr lang="ru-RU" sz="2200" dirty="0" smtClean="0">
                <a:solidFill>
                  <a:schemeClr val="tx1"/>
                </a:solidFill>
              </a:rPr>
              <a:t>Лучшие помощники ученика и учителя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22" y="973137"/>
            <a:ext cx="3514725" cy="5114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07" y="973135"/>
            <a:ext cx="3591717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на выбор ответа.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8339095"/>
                  </p:ext>
                </p:extLst>
              </p:nvPr>
            </p:nvGraphicFramePr>
            <p:xfrm>
              <a:off x="792179" y="3280228"/>
              <a:ext cx="10383820" cy="3496709"/>
            </p:xfrm>
            <a:graphic>
              <a:graphicData uri="http://schemas.openxmlformats.org/drawingml/2006/table">
                <a:tbl>
                  <a:tblPr/>
                  <a:tblGrid>
                    <a:gridCol w="3199250">
                      <a:extLst>
                        <a:ext uri="{9D8B030D-6E8A-4147-A177-3AD203B41FA5}">
                          <a16:colId xmlns="" xmlns:a16="http://schemas.microsoft.com/office/drawing/2014/main" val="2225085441"/>
                        </a:ext>
                      </a:extLst>
                    </a:gridCol>
                    <a:gridCol w="3592285">
                      <a:extLst>
                        <a:ext uri="{9D8B030D-6E8A-4147-A177-3AD203B41FA5}">
                          <a16:colId xmlns="" xmlns:a16="http://schemas.microsoft.com/office/drawing/2014/main" val="375959051"/>
                        </a:ext>
                      </a:extLst>
                    </a:gridCol>
                    <a:gridCol w="3592285"/>
                  </a:tblGrid>
                  <a:tr h="349670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Возможные ответы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  <m:t>А. 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=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h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ru-RU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ru-RU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ru-RU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ru-RU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  <m:t>Б.</m:t>
                                </m:r>
                                <m:r>
                                  <a:rPr lang="ru-RU" sz="24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 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𝑔h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ru-RU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ru-RU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ru-RU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1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  <m:t>В.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 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h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−3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(2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  <m:t>Г.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 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h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𝑔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36567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8339095"/>
                  </p:ext>
                </p:extLst>
              </p:nvPr>
            </p:nvGraphicFramePr>
            <p:xfrm>
              <a:off x="792179" y="3280228"/>
              <a:ext cx="10383820" cy="3496709"/>
            </p:xfrm>
            <a:graphic>
              <a:graphicData uri="http://schemas.openxmlformats.org/drawingml/2006/table">
                <a:tbl>
                  <a:tblPr/>
                  <a:tblGrid>
                    <a:gridCol w="319925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225085441"/>
                        </a:ext>
                      </a:extLst>
                    </a:gridCol>
                    <a:gridCol w="35922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5959051"/>
                        </a:ext>
                      </a:extLst>
                    </a:gridCol>
                    <a:gridCol w="3592285"/>
                  </a:tblGrid>
                  <a:tr h="349670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Возможные ответы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9304" r="-100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9304" r="-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636567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734458" y="6075196"/>
            <a:ext cx="275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Ответ: А</a:t>
            </a:r>
            <a:endParaRPr lang="ru-RU" sz="2000" b="1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870335" y="684569"/>
            <a:ext cx="843751" cy="2390702"/>
            <a:chOff x="8061327" y="3527946"/>
            <a:chExt cx="1039319" cy="2866267"/>
          </a:xfrm>
        </p:grpSpPr>
        <p:sp>
          <p:nvSpPr>
            <p:cNvPr id="7" name="Овал 6"/>
            <p:cNvSpPr/>
            <p:nvPr/>
          </p:nvSpPr>
          <p:spPr>
            <a:xfrm>
              <a:off x="8233013" y="4219557"/>
              <a:ext cx="730156" cy="7301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8256895" y="3780430"/>
              <a:ext cx="6960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8598091" y="3780431"/>
              <a:ext cx="0" cy="7939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8256895" y="3534770"/>
              <a:ext cx="150126" cy="2456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8475261" y="3534770"/>
              <a:ext cx="150126" cy="2456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8702720" y="3534770"/>
              <a:ext cx="150126" cy="2456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8939282" y="3527946"/>
              <a:ext cx="150126" cy="2456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7" idx="2"/>
            </p:cNvCxnSpPr>
            <p:nvPr/>
          </p:nvCxnSpPr>
          <p:spPr>
            <a:xfrm>
              <a:off x="8233013" y="4584635"/>
              <a:ext cx="0" cy="13521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stCxn id="7" idx="6"/>
            </p:cNvCxnSpPr>
            <p:nvPr/>
          </p:nvCxnSpPr>
          <p:spPr>
            <a:xfrm>
              <a:off x="8963169" y="4584635"/>
              <a:ext cx="0" cy="1352141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/>
                <p:cNvSpPr/>
                <p:nvPr/>
              </p:nvSpPr>
              <p:spPr>
                <a:xfrm>
                  <a:off x="8061327" y="5949239"/>
                  <a:ext cx="343372" cy="444974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Прямоугольник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1327" y="5949239"/>
                  <a:ext cx="343372" cy="44497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000" r="-4000"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Прямоугольник 16"/>
                <p:cNvSpPr/>
                <p:nvPr/>
              </p:nvSpPr>
              <p:spPr>
                <a:xfrm>
                  <a:off x="8825692" y="5949239"/>
                  <a:ext cx="274954" cy="444974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Прямоугольник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5692" y="5949239"/>
                  <a:ext cx="274954" cy="44497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5000" r="-15000"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02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9144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(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Графический способ)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39349" y="1028733"/>
                <a:ext cx="4992555" cy="4320480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91438" indent="0">
                  <a:buNone/>
                </a:pPr>
                <a:r>
                  <a:rPr lang="ru-RU" sz="2700" dirty="0"/>
                  <a:t>Тело, свободно падающее с некоторой высоты без начальной скорости, за время  </a:t>
                </a:r>
                <a14:m>
                  <m:oMath xmlns:m="http://schemas.openxmlformats.org/officeDocument/2006/math">
                    <m:r>
                      <a:rPr lang="ru-RU" sz="27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700" i="1">
                        <a:latin typeface="Cambria Math"/>
                        <a:ea typeface="Cambria Math"/>
                      </a:rPr>
                      <m:t>=1 </m:t>
                    </m:r>
                    <m:r>
                      <a:rPr lang="en-US" sz="2700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ru-RU" sz="27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700" dirty="0"/>
                  <a:t> после начала движения проходит путь в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𝑛</m:t>
                    </m:r>
                    <m:r>
                      <a:rPr lang="en-US" sz="2700" i="1">
                        <a:latin typeface="Cambria Math"/>
                      </a:rPr>
                      <m:t>=5</m:t>
                    </m:r>
                  </m:oMath>
                </a14:m>
                <a:r>
                  <a:rPr lang="ru-RU" sz="2700" dirty="0"/>
                  <a:t> раз меньший, чем за такой же промежуток времени в конце движения. Найдите полное время движения тела.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71550"/>
                <a:ext cx="3744416" cy="3240360"/>
              </a:xfrm>
              <a:blipFill rotWithShape="1">
                <a:blip r:embed="rId2"/>
                <a:stretch>
                  <a:fillRect t="-7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25" y="1028734"/>
            <a:ext cx="4526293" cy="430626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50216" y="6180093"/>
                <a:ext cx="1789993" cy="4924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121917" tIns="60958" rIns="121917" bIns="60958" rtlCol="0">
                <a:spAutoFit/>
              </a:bodyPr>
              <a:lstStyle/>
              <a:p>
                <a:r>
                  <a:rPr lang="ru-RU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</a:t>
                </a:r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216" y="6180093"/>
                <a:ext cx="1789993" cy="492438"/>
              </a:xfrm>
              <a:prstGeom prst="rect">
                <a:avLst/>
              </a:prstGeom>
              <a:blipFill rotWithShape="1">
                <a:blip r:embed="rId4"/>
                <a:stretch>
                  <a:fillRect l="-3041" t="-6024" b="-216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398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Когда помогают графики.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2"/>
              <p:cNvSpPr txBox="1">
                <a:spLocks/>
              </p:cNvSpPr>
              <p:nvPr/>
            </p:nvSpPr>
            <p:spPr>
              <a:xfrm>
                <a:off x="757447" y="2659926"/>
                <a:ext cx="11289409" cy="2106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За пятую секунду прямолинейного движения с постоянным ускорением тело проходит путь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=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5 м и останавливается. Какой путь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1−2</m:t>
                        </m:r>
                      </m:sub>
                    </m:sSub>
                    <m:r>
                      <a:rPr lang="en-US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проходит тело за вторую секунду этого движения?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4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7" y="2659926"/>
                <a:ext cx="11289409" cy="2106947"/>
              </a:xfrm>
              <a:prstGeom prst="rect">
                <a:avLst/>
              </a:prstGeom>
              <a:blipFill>
                <a:blip r:embed="rId2"/>
                <a:stretch>
                  <a:fillRect r="-1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57447" y="2659926"/>
                <a:ext cx="11289409" cy="2106947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За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пятую секунду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прямолинейного движения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с постоянным ускорением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тело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проходит путь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=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5 м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и останавливается. Какой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путь</a:t>
                </a:r>
                <a:r>
                  <a:rPr lang="en-US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1−2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проходит тело за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вторую секунду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этого движения?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7447" y="2659926"/>
                <a:ext cx="11289409" cy="2106947"/>
              </a:xfrm>
              <a:blipFill>
                <a:blip r:embed="rId3"/>
                <a:stretch>
                  <a:fillRect r="-1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2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82039" y="1155792"/>
                <a:ext cx="4345772" cy="5007601"/>
              </a:xfrm>
            </p:spPr>
            <p:txBody>
              <a:bodyPr/>
              <a:lstStyle/>
              <a:p>
                <a:pPr marL="50800" indent="0">
                  <a:buNone/>
                </a:pPr>
                <a:endParaRPr lang="en-US" sz="4000" dirty="0" smtClean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endParaRPr lang="en-US" sz="4000" dirty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endParaRPr lang="en-US" sz="4000" dirty="0" smtClean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=35</m:t>
                      </m:r>
                      <m:r>
                        <a:rPr lang="ru-RU" sz="40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м</m:t>
                      </m:r>
                    </m:oMath>
                  </m:oMathPara>
                </a14:m>
                <a:endParaRPr lang="ru-RU" sz="4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82039" y="1155792"/>
                <a:ext cx="4345772" cy="50076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Прямоугольник 89"/>
          <p:cNvSpPr/>
          <p:nvPr/>
        </p:nvSpPr>
        <p:spPr>
          <a:xfrm>
            <a:off x="6767625" y="3891842"/>
            <a:ext cx="852850" cy="25722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ый треугольник 88"/>
          <p:cNvSpPr/>
          <p:nvPr/>
        </p:nvSpPr>
        <p:spPr>
          <a:xfrm>
            <a:off x="6774620" y="3031187"/>
            <a:ext cx="832941" cy="860654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763316" y="1349969"/>
            <a:ext cx="3" cy="51165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619133" y="1349969"/>
            <a:ext cx="0" cy="51165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179851" y="1349969"/>
            <a:ext cx="0" cy="51165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69027" y="1349969"/>
            <a:ext cx="0" cy="51165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98624" y="5614775"/>
            <a:ext cx="513192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917493" y="2192319"/>
            <a:ext cx="510740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898624" y="3048679"/>
            <a:ext cx="512627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898624" y="3915252"/>
            <a:ext cx="512627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898624" y="4754119"/>
            <a:ext cx="512627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917493" y="1349969"/>
            <a:ext cx="509018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1036201" y="1356958"/>
            <a:ext cx="0" cy="51165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7" name="Прямоугольный треугольник 86"/>
          <p:cNvSpPr/>
          <p:nvPr/>
        </p:nvSpPr>
        <p:spPr>
          <a:xfrm>
            <a:off x="9341800" y="5614775"/>
            <a:ext cx="838050" cy="849356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330494" y="1349969"/>
            <a:ext cx="0" cy="51165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917493" y="2192319"/>
            <a:ext cx="4278506" cy="42742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5906158" y="852627"/>
            <a:ext cx="0" cy="5613933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898624" y="6466555"/>
            <a:ext cx="5646223" cy="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9309230" y="5988472"/>
                <a:ext cx="6203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Roboto Slab" panose="020B0604020202020204" charset="0"/>
                        </a:rPr>
                        <m:t>S</m:t>
                      </m:r>
                    </m:oMath>
                  </m:oMathPara>
                </a14:m>
                <a:endParaRPr lang="ru-RU" sz="24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230" y="5988472"/>
                <a:ext cx="62036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6650294" y="4063806"/>
                <a:ext cx="10702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  <a:ea typeface="Roboto Slab" panose="020B060402020202020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1−2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294" y="4063806"/>
                <a:ext cx="107029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Заголовок 1"/>
          <p:cNvSpPr>
            <a:spLocks noGrp="1"/>
          </p:cNvSpPr>
          <p:nvPr>
            <p:ph type="title"/>
          </p:nvPr>
        </p:nvSpPr>
        <p:spPr>
          <a:xfrm>
            <a:off x="129651" y="198027"/>
            <a:ext cx="2808800" cy="13092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Графический метод решения задачи.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27811" y="711200"/>
                <a:ext cx="470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ru-RU" sz="28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811" y="711200"/>
                <a:ext cx="4708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434569" y="6163393"/>
                <a:ext cx="470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28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569" y="6163393"/>
                <a:ext cx="47081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80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0" grpId="0" animBg="1"/>
      <p:bldP spid="89" grpId="0" animBg="1"/>
      <p:bldP spid="87" grpId="0" animBg="1"/>
      <p:bldP spid="101" grpId="0"/>
      <p:bldP spid="1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2"/>
              <p:cNvSpPr txBox="1">
                <a:spLocks/>
              </p:cNvSpPr>
              <p:nvPr/>
            </p:nvSpPr>
            <p:spPr>
              <a:xfrm>
                <a:off x="757446" y="2659926"/>
                <a:ext cx="11289409" cy="2106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Тело движется прямолинейно с постоянным ускорением из состояния покоя. На некотором участке пути за </a:t>
                </a:r>
                <a:endParaRPr lang="en-US" dirty="0" smtClean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  <a:ea typeface="Roboto Slab" panose="020B0604020202020204" charset="0"/>
                </a:endParaRPr>
              </a:p>
              <a:p>
                <a:pPr marL="50800" indent="0" algn="r">
                  <a:buFont typeface="Georgia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𝑡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c</m:t>
                    </m:r>
                    <m:r>
                      <a:rPr lang="en-US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тело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увеличивает свою скорость в 3 раза. Сколько времени двигалось тело из состояния покоя до начала данного участка пути?</a:t>
                </a:r>
              </a:p>
            </p:txBody>
          </p:sp>
        </mc:Choice>
        <mc:Fallback xmlns="">
          <p:sp>
            <p:nvSpPr>
              <p:cNvPr id="4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6" y="2659926"/>
                <a:ext cx="11289409" cy="2106947"/>
              </a:xfrm>
              <a:prstGeom prst="rect">
                <a:avLst/>
              </a:prstGeom>
              <a:blipFill>
                <a:blip r:embed="rId2"/>
                <a:stretch>
                  <a:fillRect r="-1998" b="-23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Когда помогают графики.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57447" y="2659926"/>
                <a:ext cx="11289409" cy="2106947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Тело движется прямолинейно с постоянным ускорением из состояния покоя. На некотором участке пути з</a:t>
                </a:r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а </a:t>
                </a:r>
                <a:endPara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  <a:ea typeface="Roboto Slab" panose="020B0604020202020204" charset="0"/>
                </a:endParaRPr>
              </a:p>
              <a:p>
                <a:pPr marL="50800" indent="0" algn="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c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тело</a:t>
                </a:r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увеличивает</a:t>
                </a:r>
                <a:r>
                  <a: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свою</a:t>
                </a:r>
                <a:r>
                  <a: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скорость в 3 раза</a:t>
                </a:r>
                <a:r>
                  <a: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Сколько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времени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двигалось тело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из состояния покоя до начала данного участка пути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7447" y="2659926"/>
                <a:ext cx="11289409" cy="2106947"/>
              </a:xfrm>
              <a:blipFill>
                <a:blip r:embed="rId3"/>
                <a:stretch>
                  <a:fillRect r="-1998" b="-23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8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68619" y="852627"/>
                <a:ext cx="4345772" cy="5007601"/>
              </a:xfrm>
            </p:spPr>
            <p:txBody>
              <a:bodyPr/>
              <a:lstStyle/>
              <a:p>
                <a:pPr marL="50800" indent="0">
                  <a:buNone/>
                </a:pPr>
                <a:endParaRPr lang="en-US" sz="4000" dirty="0" smtClean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𝐴𝑂</m:t>
                          </m:r>
                        </m:den>
                      </m:f>
                      <m:r>
                        <a:rPr lang="en-US" sz="4000" i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𝐷𝑂</m:t>
                          </m:r>
                        </m:den>
                      </m:f>
                    </m:oMath>
                  </m:oMathPara>
                </a14:m>
                <a:endParaRPr lang="en-US" sz="40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50800" indent="0">
                  <a:buNone/>
                </a:pPr>
                <a:endParaRPr lang="en-US" sz="4000" dirty="0" smtClean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Roboto Slab" panose="020B0604020202020204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Roboto Slab" panose="020B0604020202020204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Roboto Slab" panose="020B0604020202020204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4000" i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Roboto Slab" panose="020B0604020202020204" charset="0"/>
                                </a:rPr>
                              </m:ctrlPr>
                            </m:sSubPr>
                            <m:e>
                              <m:r>
                                <a:rPr lang="en-US" sz="4000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l-GR" sz="400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ru-RU" sz="4000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Roboto Slab" panose="020B060402020202020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400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ru-RU" sz="4000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50800" indent="0">
                  <a:buNone/>
                </a:pPr>
                <a:endParaRPr lang="en-US" sz="4000" dirty="0">
                  <a:solidFill>
                    <a:schemeClr val="bg2">
                      <a:lumMod val="50000"/>
                    </a:schemeClr>
                  </a:solidFill>
                  <a:latin typeface="Cambria Math" panose="02040503050406030204" pitchFamily="18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Roboto Slab" panose="020B0604020202020204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𝑡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Roboto Slab" panose="020B0604020202020204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Roboto Slab" panose="020B060402020202020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4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Roboto Slab" panose="020B0604020202020204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𝑡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Roboto Slab" panose="020B0604020202020204" charset="0"/>
                        </a:rPr>
                        <m:t>=1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Roboto Slab" panose="020B0604020202020204" charset="0"/>
                        </a:rPr>
                        <m:t>c</m:t>
                      </m:r>
                    </m:oMath>
                  </m:oMathPara>
                </a14:m>
                <a:endParaRPr lang="ru-RU" sz="4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68619" y="852627"/>
                <a:ext cx="4345772" cy="5007601"/>
              </a:xfrm>
              <a:blipFill rotWithShape="1">
                <a:blip r:embed="rId3"/>
                <a:stretch>
                  <a:fillRect b="-13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Заголовок 1"/>
          <p:cNvSpPr>
            <a:spLocks noGrp="1"/>
          </p:cNvSpPr>
          <p:nvPr>
            <p:ph type="title"/>
          </p:nvPr>
        </p:nvSpPr>
        <p:spPr>
          <a:xfrm>
            <a:off x="129651" y="198027"/>
            <a:ext cx="2808800" cy="13092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Графический метод решения задачи.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325309" y="1388280"/>
            <a:ext cx="6556705" cy="4895601"/>
            <a:chOff x="5325309" y="1388280"/>
            <a:chExt cx="6556705" cy="4895601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5325309" y="1688193"/>
              <a:ext cx="6300634" cy="3617219"/>
              <a:chOff x="5891366" y="2704193"/>
              <a:chExt cx="6300634" cy="3617219"/>
            </a:xfrm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 flipV="1">
                <a:off x="7100888" y="3427637"/>
                <a:ext cx="4753201" cy="286791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 стрелкой 45"/>
              <p:cNvCxnSpPr/>
              <p:nvPr/>
            </p:nvCxnSpPr>
            <p:spPr>
              <a:xfrm flipV="1">
                <a:off x="8271987" y="2704193"/>
                <a:ext cx="0" cy="3590739"/>
              </a:xfrm>
              <a:prstGeom prst="straightConnector1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 стрелкой 47"/>
              <p:cNvCxnSpPr/>
              <p:nvPr/>
            </p:nvCxnSpPr>
            <p:spPr>
              <a:xfrm>
                <a:off x="5891366" y="6302362"/>
                <a:ext cx="6300634" cy="0"/>
              </a:xfrm>
              <a:prstGeom prst="straightConnector1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8271987" y="3427636"/>
                <a:ext cx="3571670" cy="1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11854089" y="3410856"/>
                <a:ext cx="0" cy="291055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31" name="Левая фигурная скобка 30"/>
            <p:cNvSpPr/>
            <p:nvPr/>
          </p:nvSpPr>
          <p:spPr>
            <a:xfrm rot="16200000">
              <a:off x="6942449" y="4961396"/>
              <a:ext cx="355866" cy="1171098"/>
            </a:xfrm>
            <a:prstGeom prst="leftBrace">
              <a:avLst>
                <a:gd name="adj1" fmla="val 83621"/>
                <a:gd name="adj2" fmla="val 48781"/>
              </a:avLst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Левая фигурная скобка 43"/>
            <p:cNvSpPr/>
            <p:nvPr/>
          </p:nvSpPr>
          <p:spPr>
            <a:xfrm rot="16200000">
              <a:off x="9326643" y="3737716"/>
              <a:ext cx="355866" cy="3566912"/>
            </a:xfrm>
            <a:prstGeom prst="leftBrace">
              <a:avLst>
                <a:gd name="adj1" fmla="val 83621"/>
                <a:gd name="adj2" fmla="val 48781"/>
              </a:avLst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Прямоугольник 31"/>
                <p:cNvSpPr/>
                <p:nvPr/>
              </p:nvSpPr>
              <p:spPr>
                <a:xfrm>
                  <a:off x="9187053" y="5634859"/>
                  <a:ext cx="63504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Прямоугольник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7053" y="5634859"/>
                  <a:ext cx="635046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Прямоугольник 46"/>
                <p:cNvSpPr/>
                <p:nvPr/>
              </p:nvSpPr>
              <p:spPr>
                <a:xfrm>
                  <a:off x="6798114" y="5699106"/>
                  <a:ext cx="64453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7" name="Прямоугольник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8114" y="5699106"/>
                  <a:ext cx="644535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Прямоугольник 48"/>
                <p:cNvSpPr/>
                <p:nvPr/>
              </p:nvSpPr>
              <p:spPr>
                <a:xfrm>
                  <a:off x="7015291" y="4054497"/>
                  <a:ext cx="69063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Прямоугольник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291" y="4054497"/>
                  <a:ext cx="690638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Прямоугольник 49"/>
                <p:cNvSpPr/>
                <p:nvPr/>
              </p:nvSpPr>
              <p:spPr>
                <a:xfrm>
                  <a:off x="6742967" y="2119249"/>
                  <a:ext cx="91826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Прямоугольник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967" y="2119249"/>
                  <a:ext cx="918265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Овал 32"/>
            <p:cNvSpPr/>
            <p:nvPr/>
          </p:nvSpPr>
          <p:spPr>
            <a:xfrm>
              <a:off x="7661230" y="2366636"/>
              <a:ext cx="89397" cy="90000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661229" y="4532710"/>
              <a:ext cx="89397" cy="90000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6485068" y="5241362"/>
              <a:ext cx="89397" cy="90000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661228" y="5234241"/>
              <a:ext cx="89397" cy="90000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11243333" y="5241362"/>
              <a:ext cx="89397" cy="90000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Прямоугольник 54"/>
                <p:cNvSpPr/>
                <p:nvPr/>
              </p:nvSpPr>
              <p:spPr>
                <a:xfrm>
                  <a:off x="7180324" y="1388280"/>
                  <a:ext cx="51892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Прямоугольник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324" y="1388280"/>
                  <a:ext cx="518925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Прямоугольник 55"/>
                <p:cNvSpPr/>
                <p:nvPr/>
              </p:nvSpPr>
              <p:spPr>
                <a:xfrm>
                  <a:off x="11390750" y="5277451"/>
                  <a:ext cx="47038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𝑡</m:t>
                        </m:r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6" name="Прямоугольник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750" y="5277451"/>
                  <a:ext cx="470385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Прямоугольник 56"/>
                <p:cNvSpPr/>
                <p:nvPr/>
              </p:nvSpPr>
              <p:spPr>
                <a:xfrm>
                  <a:off x="6140015" y="4611588"/>
                  <a:ext cx="56220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𝐴</m:t>
                        </m:r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Прямоугольник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0015" y="4611588"/>
                  <a:ext cx="562205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Прямоугольник 57"/>
                <p:cNvSpPr/>
                <p:nvPr/>
              </p:nvSpPr>
              <p:spPr>
                <a:xfrm flipH="1">
                  <a:off x="7327644" y="5354391"/>
                  <a:ext cx="786951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𝑂</m:t>
                        </m:r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Прямоугольник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27644" y="5354391"/>
                  <a:ext cx="786951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Прямоугольник 58"/>
                <p:cNvSpPr/>
                <p:nvPr/>
              </p:nvSpPr>
              <p:spPr>
                <a:xfrm>
                  <a:off x="7661228" y="4338254"/>
                  <a:ext cx="59426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𝐷</m:t>
                        </m:r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Прямоугольник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1228" y="4338254"/>
                  <a:ext cx="594265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Прямоугольник 59"/>
                <p:cNvSpPr/>
                <p:nvPr/>
              </p:nvSpPr>
              <p:spPr>
                <a:xfrm>
                  <a:off x="11320258" y="4622710"/>
                  <a:ext cx="5617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𝐶</m:t>
                        </m:r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0" name="Прямоугольник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0258" y="4622710"/>
                  <a:ext cx="561756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Прямоугольник 60"/>
                <p:cNvSpPr/>
                <p:nvPr/>
              </p:nvSpPr>
              <p:spPr>
                <a:xfrm>
                  <a:off x="11243333" y="1973055"/>
                  <a:ext cx="57881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𝐵</m:t>
                        </m:r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Прямоугольник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3333" y="1973055"/>
                  <a:ext cx="578813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79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Энергетические методы в механике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57447" y="1507227"/>
                <a:ext cx="11289409" cy="2106947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После оттепели зимой образовалась ледяная горка длиной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𝐿</m:t>
                    </m:r>
                    <m: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=15 м</m:t>
                    </m:r>
                    <m:r>
                      <a:rPr lang="ru-RU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поверхность которой составляет угол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ru-RU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 </m:t>
                            </m:r>
                            <m:f>
                              <m:fPr>
                                <m:type m:val="lin"/>
                                <m:ctrlPr>
                                  <a:rPr lang="ru-RU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с горизонтальной плоскостью. Чтобы ребята не выезжали на проезжую часть дороги, дворнику посыпал нижнюю часть горки песком. На какой минимальной длине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𝑆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поверхности горки надо посыпать песок, чтобы санки не смогли съехать с неё? Коэффициент трения скольжения санок по льду с песком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Трением санок о лёд без песка и начальной скоростью на вершине горки пренебречь. 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7447" y="1507227"/>
                <a:ext cx="11289409" cy="2106947"/>
              </a:xfrm>
              <a:blipFill>
                <a:blip r:embed="rId2"/>
                <a:stretch>
                  <a:fillRect r="-2052" b="-120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2"/>
              <p:cNvSpPr txBox="1">
                <a:spLocks/>
              </p:cNvSpPr>
              <p:nvPr/>
            </p:nvSpPr>
            <p:spPr>
              <a:xfrm>
                <a:off x="757446" y="1507226"/>
                <a:ext cx="11289409" cy="2106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После оттепели зимой образовалась ледяная горка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длиной</a:t>
                </a:r>
                <a:r>
                  <a:rPr lang="en-US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𝐿</m:t>
                    </m:r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=15 м</m:t>
                    </m:r>
                    <m:r>
                      <a:rPr lang="ru-R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поверхность которой составляет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угол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ru-RU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 </m:t>
                            </m:r>
                            <m:f>
                              <m:fPr>
                                <m:type m:val="lin"/>
                                <m:ctrlPr>
                                  <a:rPr lang="ru-RU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с горизонтальной плоскостью. Чтобы ребята не выезжали на проезжую часть дороги, дворнику посыпал нижнюю часть горки песком. На какой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минимальной длине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𝑆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поверхности горки надо посыпать песок, чтобы санки не смогли съехать с неё?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Коэффициент трения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скольжения санок по льду с песком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Трением санок о лёд без песка и начальной скоростью на вершине горки пренебречь. 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4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6" y="1507226"/>
                <a:ext cx="11289409" cy="2106947"/>
              </a:xfrm>
              <a:prstGeom prst="rect">
                <a:avLst/>
              </a:prstGeom>
              <a:blipFill>
                <a:blip r:embed="rId3"/>
                <a:stretch>
                  <a:fillRect r="-2052" b="-1208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33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Динамический метод решения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03077" y="852627"/>
                <a:ext cx="6913600" cy="5747094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ru-RU" dirty="0" smtClean="0"/>
                  <a:t>Ускорение на льду: </a:t>
                </a: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i="1" dirty="0" smtClean="0"/>
              </a:p>
              <a:p>
                <a:pPr marL="50800" indent="0">
                  <a:buNone/>
                </a:pPr>
                <a:r>
                  <a:rPr lang="ru-RU" dirty="0" smtClean="0"/>
                  <a:t>Ускорение на льду с песком: </a:t>
                </a: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ru-RU" b="0" i="1" dirty="0" smtClean="0">
                  <a:ea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endParaRPr lang="ru-RU" b="0" dirty="0" smtClean="0"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 smtClean="0"/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 smtClean="0"/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en-US" dirty="0" smtClean="0"/>
              </a:p>
              <a:p>
                <a:pPr marL="5080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03077" y="852627"/>
                <a:ext cx="6913600" cy="5747094"/>
              </a:xfrm>
              <a:blipFill rotWithShape="1"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6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Энергетический метод решения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76300" y="1507227"/>
                <a:ext cx="11106150" cy="4703074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ru-RU" dirty="0" smtClean="0">
                    <a:latin typeface="Roboto Slab" panose="020B0604020202020204" charset="0"/>
                    <a:ea typeface="Roboto Slab" panose="020B0604020202020204" charset="0"/>
                  </a:rPr>
                  <a:t>Полная механическая энергия уменьшается на величину: </a:t>
                </a:r>
                <a:endParaRPr lang="en-US" b="0" dirty="0" smtClean="0"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𝑚𝑔𝐿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b="0" i="1" dirty="0" smtClean="0"/>
              </a:p>
              <a:p>
                <a:pPr marL="50800" indent="0">
                  <a:buNone/>
                </a:pPr>
                <a:r>
                  <a:rPr lang="ru-RU" dirty="0" smtClean="0"/>
                  <a:t>Модуль работы силы трения: </a:t>
                </a: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i="1" dirty="0" smtClean="0"/>
              </a:p>
              <a:p>
                <a:pPr marL="50800" indent="0">
                  <a:buNone/>
                </a:pPr>
                <a:endParaRPr lang="en-US" dirty="0"/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𝑁𝑆</m:t>
                      </m:r>
                    </m:oMath>
                  </m:oMathPara>
                </a14:m>
                <a:endParaRPr lang="en-US" i="1" dirty="0" smtClean="0"/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𝑚𝑔𝐿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i="1" dirty="0" smtClean="0">
                  <a:ea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endParaRPr lang="ru-RU" b="0" dirty="0" smtClean="0"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𝑚𝑔𝐿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en-US" dirty="0"/>
              </a:p>
              <a:p>
                <a:pPr marL="5080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6300" y="1507227"/>
                <a:ext cx="11106150" cy="4703074"/>
              </a:xfrm>
              <a:blipFill rotWithShape="1">
                <a:blip r:embed="rId2"/>
                <a:stretch>
                  <a:fillRect l="-714" r="-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3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705501" y="1895127"/>
                <a:ext cx="10210800" cy="3991323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Перед ударом два пластилиновых шарика движутся по одной прямой навстречу друг другу. При ударе они останавливаются, при этом выделяется количество теплоты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𝑄</m:t>
                    </m:r>
                    <m: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=7,5 Дж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Массы шариков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=100</m:t>
                    </m:r>
                    <m:r>
                      <a:rPr lang="ru-RU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г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𝑚</m:t>
                        </m:r>
                      </m:e>
                      <m:sub>
                        <m:r>
                          <a:rPr lang="ru-RU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2</m:t>
                        </m:r>
                      </m:sub>
                    </m:sSub>
                    <m:r>
                      <a:rPr lang="en-US" i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</m:t>
                    </m:r>
                    <m:r>
                      <a:rPr lang="ru-RU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2</m:t>
                    </m:r>
                    <m:r>
                      <a:rPr lang="en-US" i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00</m:t>
                    </m:r>
                    <m:r>
                      <a:rPr lang="ru-RU" i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г</m:t>
                    </m:r>
                  </m:oMath>
                </a14:m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. Чему равен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модуль импульса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𝑝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первого шарика перед ударом?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05501" y="1895127"/>
                <a:ext cx="10210800" cy="3991323"/>
              </a:xfrm>
              <a:blipFill>
                <a:blip r:embed="rId2"/>
                <a:stretch>
                  <a:fillRect r="-2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>
          <a:xfrm>
            <a:off x="301101" y="243027"/>
            <a:ext cx="2808800" cy="1309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 b="0" i="0" u="none" strike="noStrike" cap="none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Быстрое решение комбинированных задач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2"/>
              <p:cNvSpPr txBox="1">
                <a:spLocks/>
              </p:cNvSpPr>
              <p:nvPr/>
            </p:nvSpPr>
            <p:spPr>
              <a:xfrm>
                <a:off x="1705501" y="1895127"/>
                <a:ext cx="10210800" cy="3991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Перед ударом два пластилиновых шарика движутся по одной прямой навстречу друг другу. При ударе они останавливаются, при этом выделяется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количество теплоты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𝑄</m:t>
                    </m:r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=7,5 Дж</m:t>
                    </m:r>
                  </m:oMath>
                </a14:m>
                <a:r>
                  <a:rPr lang="ru-RU" dirty="0" smtClean="0">
                    <a:latin typeface="Roboto Slab" panose="020B0604020202020204" charset="0"/>
                    <a:ea typeface="Roboto Slab" panose="020B0604020202020204" charset="0"/>
                  </a:rPr>
                  <a:t>.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Массы</a:t>
                </a:r>
                <a:r>
                  <a:rPr lang="ru-RU" dirty="0"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шариков</a:t>
                </a:r>
                <a:r>
                  <a:rPr lang="ru-RU" dirty="0"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𝑚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=100</m:t>
                    </m:r>
                    <m:r>
                      <a:rPr lang="ru-RU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г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𝑚</m:t>
                        </m:r>
                      </m:e>
                      <m:sub>
                        <m:r>
                          <a:rPr lang="ru-R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2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</m:t>
                    </m:r>
                    <m:r>
                      <a:rPr lang="ru-RU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2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00</m:t>
                    </m:r>
                    <m:r>
                      <a:rPr lang="ru-RU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г</m:t>
                    </m:r>
                  </m:oMath>
                </a14:m>
                <a:r>
                  <a:rPr lang="ru-RU" dirty="0">
                    <a:latin typeface="Roboto Slab" panose="020B0604020202020204" charset="0"/>
                    <a:ea typeface="Roboto Slab" panose="020B0604020202020204" charset="0"/>
                  </a:rPr>
                  <a:t> .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Чему равен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модуль импульса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𝑝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первого шарика перед ударом?</a:t>
                </a:r>
              </a:p>
            </p:txBody>
          </p:sp>
        </mc:Choice>
        <mc:Fallback xmlns="">
          <p:sp>
            <p:nvSpPr>
              <p:cNvPr id="5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501" y="1895127"/>
                <a:ext cx="10210800" cy="3991323"/>
              </a:xfrm>
              <a:prstGeom prst="rect">
                <a:avLst/>
              </a:prstGeom>
              <a:blipFill>
                <a:blip r:embed="rId3"/>
                <a:stretch>
                  <a:fillRect r="-21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85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Задачи ЕГЭ.</a:t>
            </a:r>
            <a:br>
              <a:rPr lang="ru-RU" dirty="0" smtClean="0"/>
            </a:br>
            <a:r>
              <a:rPr lang="ru-RU" dirty="0" smtClean="0"/>
              <a:t>Как решить проще?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0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438400" y="852627"/>
                <a:ext cx="9486900" cy="4899600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ru-RU" sz="24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Из ЗСИ следует, что импульсы шариков перед ударом равны </a:t>
                </a:r>
                <a:r>
                  <a:rPr lang="ru-RU" sz="24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 модулю и противоположны по </a:t>
                </a:r>
                <a:r>
                  <a:rPr lang="ru-RU" sz="24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направлению</a:t>
                </a:r>
              </a:p>
              <a:p>
                <a:pPr marL="50800" indent="0">
                  <a:buNone/>
                </a:pPr>
                <a:r>
                  <a:rPr lang="en-US" sz="3600" b="0" dirty="0" smtClean="0"/>
                  <a:t>		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i="1" dirty="0" smtClean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3600" i="1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i="1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i="1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i="1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38400" y="852627"/>
                <a:ext cx="9486900" cy="4899600"/>
              </a:xfrm>
              <a:blipFill>
                <a:blip r:embed="rId2"/>
                <a:stretch>
                  <a:fillRect r="-1735" b="-85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 b="0" i="0" u="none" strike="noStrike" cap="none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Быстрое решение комбинированных задач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 45 секунд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9544" y="1539071"/>
            <a:ext cx="10211876" cy="4899600"/>
          </a:xfrm>
        </p:spPr>
        <p:txBody>
          <a:bodyPr/>
          <a:lstStyle/>
          <a:p>
            <a:pPr marL="565150" indent="-514350">
              <a:buAutoNum type="arabicPeriod"/>
            </a:pPr>
            <a:r>
              <a:rPr lang="ru-RU" sz="25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Свободно падающее тело в последние 10 с своего движе­ния проходит 3/4 всего пути. Определите высоту, с которой па­дало тело без начальной скорости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.</a:t>
            </a:r>
          </a:p>
          <a:p>
            <a:pPr marL="565150" indent="-514350">
              <a:buAutoNum type="arabicPeriod"/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Пружину </a:t>
            </a:r>
            <a:r>
              <a:rPr lang="ru-RU" sz="25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сжали на 2 см, совершив при этом работу 12 Дж. Какую надо совершить работу, чтобы сжать 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её ещё </a:t>
            </a:r>
            <a:r>
              <a:rPr lang="ru-RU" sz="25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на 4 см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?</a:t>
            </a:r>
          </a:p>
          <a:p>
            <a:pPr marL="565150" indent="-514350">
              <a:buAutoNum type="arabicPeriod"/>
            </a:pPr>
            <a:r>
              <a:rPr lang="ru-RU" sz="25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В зажатой между двумя телами невесомой пружине запа­сена энергия 100 Дж. Масса одного тела 0,9 кг, другого 0,1 кг. Определите кинетическую энергию тела с большей массой после освобождения пружины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.</a:t>
            </a:r>
          </a:p>
          <a:p>
            <a:pPr marL="50800" indent="0">
              <a:buNone/>
            </a:pPr>
            <a:endParaRPr lang="ru-RU" sz="2500" dirty="0">
              <a:solidFill>
                <a:schemeClr val="bg2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1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 45 секунд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2457" y="1437473"/>
            <a:ext cx="10211876" cy="4899600"/>
          </a:xfrm>
        </p:spPr>
        <p:txBody>
          <a:bodyPr/>
          <a:lstStyle/>
          <a:p>
            <a:pPr marL="565150" indent="-514350">
              <a:buFont typeface="+mj-lt"/>
              <a:buAutoNum type="arabicPeriod" startAt="4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К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нижнему концу недеформированной пружины жесткостью 400 Н/м прикрепили груз массой 250 г и без толчка отпустили. Определите максимальную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скорость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груза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.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marL="565150" indent="-514350">
              <a:buFont typeface="+mj-lt"/>
              <a:buAutoNum type="arabicPeriod" startAt="4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Шар массой 2 кг, имеющий скорость 6 м/с, стал­кивается с неподвижным шаром массой 1 кг. Найдите скорость первого шара после удара, считая его центральным и абсолютно упругим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.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marL="565150" indent="-514350">
              <a:buFont typeface="+mj-lt"/>
              <a:buAutoNum type="arabicPeriod" startAt="4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Шайба массой 200 г, движущаяся по поверхности льда со скоростью 10 м/с, налетает на покоящуюся шайбу массой 400 г. После взаимодействия первая шайба продолжает свое движение в том же направлении со скоростью 20 м/с. Какую скорость приобрела вторая шайба?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marL="565150" indent="-514350">
              <a:buAutoNum type="arabicPeriod" startAt="4"/>
            </a:pPr>
            <a:endParaRPr lang="ru-RU" sz="2400" dirty="0" smtClean="0">
              <a:solidFill>
                <a:schemeClr val="bg2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 «Центр масс»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2609850" y="1962613"/>
            <a:ext cx="5594350" cy="3201221"/>
            <a:chOff x="1212850" y="2513779"/>
            <a:chExt cx="5594350" cy="320122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346200" y="4127500"/>
              <a:ext cx="5461000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339850" y="5715000"/>
              <a:ext cx="5467350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/>
                <p:cNvSpPr/>
                <p:nvPr/>
              </p:nvSpPr>
              <p:spPr>
                <a:xfrm>
                  <a:off x="1460500" y="3644900"/>
                  <a:ext cx="698500" cy="482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0500" y="3644900"/>
                  <a:ext cx="698500" cy="4826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Прямоугольник 8"/>
                <p:cNvSpPr/>
                <p:nvPr/>
              </p:nvSpPr>
              <p:spPr>
                <a:xfrm>
                  <a:off x="2838450" y="3644900"/>
                  <a:ext cx="698500" cy="4826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450" y="3644900"/>
                  <a:ext cx="698500" cy="4826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Прямая со стрелкой 10"/>
            <p:cNvCxnSpPr>
              <a:stCxn id="8" idx="3"/>
            </p:cNvCxnSpPr>
            <p:nvPr/>
          </p:nvCxnSpPr>
          <p:spPr>
            <a:xfrm>
              <a:off x="2159000" y="3886200"/>
              <a:ext cx="279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Прямоугольник 11"/>
                <p:cNvSpPr/>
                <p:nvPr/>
              </p:nvSpPr>
              <p:spPr>
                <a:xfrm>
                  <a:off x="4413250" y="3644900"/>
                  <a:ext cx="698500" cy="482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" name="Прямоугольник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3250" y="3644900"/>
                  <a:ext cx="698500" cy="4826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5791200" y="3644900"/>
                  <a:ext cx="698500" cy="4826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00" i="1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200" y="3644900"/>
                  <a:ext cx="698500" cy="4826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Прямая со стрелкой 13"/>
            <p:cNvCxnSpPr>
              <a:stCxn id="12" idx="3"/>
            </p:cNvCxnSpPr>
            <p:nvPr/>
          </p:nvCxnSpPr>
          <p:spPr>
            <a:xfrm>
              <a:off x="5111750" y="3886200"/>
              <a:ext cx="1397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stCxn id="13" idx="1"/>
            </p:cNvCxnSpPr>
            <p:nvPr/>
          </p:nvCxnSpPr>
          <p:spPr>
            <a:xfrm flipH="1">
              <a:off x="5365750" y="3886200"/>
              <a:ext cx="4254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19" idx="1"/>
            </p:cNvCxnSpPr>
            <p:nvPr/>
          </p:nvCxnSpPr>
          <p:spPr>
            <a:xfrm>
              <a:off x="2546350" y="5461000"/>
              <a:ext cx="1041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18" idx="3"/>
            </p:cNvCxnSpPr>
            <p:nvPr/>
          </p:nvCxnSpPr>
          <p:spPr>
            <a:xfrm flipH="1">
              <a:off x="1466850" y="5473700"/>
              <a:ext cx="9271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1695450" y="5232400"/>
                  <a:ext cx="698500" cy="482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450" y="5232400"/>
                  <a:ext cx="698500" cy="4826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Прямоугольник 18"/>
                <p:cNvSpPr/>
                <p:nvPr/>
              </p:nvSpPr>
              <p:spPr>
                <a:xfrm>
                  <a:off x="2546350" y="5219700"/>
                  <a:ext cx="698500" cy="4826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9" name="Прямоугольник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350" y="5219700"/>
                  <a:ext cx="698500" cy="4826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Прямоугольник 29"/>
                <p:cNvSpPr/>
                <p:nvPr/>
              </p:nvSpPr>
              <p:spPr>
                <a:xfrm>
                  <a:off x="4413250" y="5219700"/>
                  <a:ext cx="698500" cy="4826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30" name="Прямоугольник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3250" y="5219700"/>
                  <a:ext cx="698500" cy="4826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Прямая со стрелкой 32"/>
            <p:cNvCxnSpPr>
              <a:stCxn id="31" idx="1"/>
            </p:cNvCxnSpPr>
            <p:nvPr/>
          </p:nvCxnSpPr>
          <p:spPr>
            <a:xfrm>
              <a:off x="5594350" y="5473700"/>
              <a:ext cx="12128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Прямоугольник 30"/>
                <p:cNvSpPr/>
                <p:nvPr/>
              </p:nvSpPr>
              <p:spPr>
                <a:xfrm>
                  <a:off x="5594350" y="5232400"/>
                  <a:ext cx="698500" cy="4826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00" i="1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31" name="Прямоугольник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350" y="5232400"/>
                  <a:ext cx="698500" cy="4826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Прямая со стрелкой 31"/>
            <p:cNvCxnSpPr>
              <a:stCxn id="30" idx="3"/>
            </p:cNvCxnSpPr>
            <p:nvPr/>
          </p:nvCxnSpPr>
          <p:spPr>
            <a:xfrm>
              <a:off x="5111750" y="5461000"/>
              <a:ext cx="2476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651000" y="2931635"/>
              <a:ext cx="212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>
                  <a:latin typeface="Roboto Slab" panose="020B0604020202020204" charset="0"/>
                  <a:ea typeface="Roboto Slab" panose="020B0604020202020204" charset="0"/>
                </a:rPr>
                <a:t>СО «Земля»</a:t>
              </a:r>
              <a:endParaRPr lang="ru-RU" sz="1800" dirty="0">
                <a:latin typeface="Roboto Slab" panose="020B0604020202020204" charset="0"/>
                <a:ea typeface="Roboto Slab" panose="020B060402020202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197100" y="3517900"/>
                  <a:ext cx="247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800" i="1" smtClean="0">
                            <a:latin typeface="Cambria Math"/>
                            <a:ea typeface="Cambria Math"/>
                          </a:rPr>
                          <m:t>𝜐</m:t>
                        </m:r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100" y="3517900"/>
                  <a:ext cx="247650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/>
            <p:cNvSpPr txBox="1"/>
            <p:nvPr/>
          </p:nvSpPr>
          <p:spPr>
            <a:xfrm>
              <a:off x="4629150" y="2931635"/>
              <a:ext cx="212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>
                  <a:latin typeface="Roboto Slab" panose="020B0604020202020204" charset="0"/>
                  <a:ea typeface="Roboto Slab" panose="020B0604020202020204" charset="0"/>
                </a:rPr>
                <a:t>СОЦМ</a:t>
              </a:r>
              <a:endParaRPr lang="ru-RU" sz="1800" dirty="0">
                <a:latin typeface="Roboto Slab" panose="020B0604020202020204" charset="0"/>
                <a:ea typeface="Roboto Slab" panose="020B060402020202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578475" y="2513779"/>
                  <a:ext cx="508000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8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8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ru-RU" sz="1800" i="1"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m:rPr>
                                <m:nor/>
                              </m:rPr>
                              <a:rPr lang="ru-RU" sz="1800" dirty="0"/>
                              <m:t> </m:t>
                            </m:r>
                          </m:num>
                          <m:den>
                            <m:r>
                              <a:rPr lang="ru-RU" sz="18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475" y="2513779"/>
                  <a:ext cx="508000" cy="63478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359400" y="3341683"/>
                  <a:ext cx="508000" cy="553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6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ru-RU" sz="1600" i="1"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m:rPr>
                                <m:nor/>
                              </m:rPr>
                              <a:rPr lang="ru-RU" sz="1600" dirty="0"/>
                              <m:t> 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9400" y="3341683"/>
                  <a:ext cx="508000" cy="55335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997450" y="3382656"/>
                  <a:ext cx="508000" cy="512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m:rPr>
                                <m:nor/>
                              </m:rPr>
                              <a:rPr lang="ru-RU" sz="1600" dirty="0"/>
                              <m:t> 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7450" y="3382656"/>
                  <a:ext cx="508000" cy="51238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23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Прямая со стрелкой 48"/>
            <p:cNvCxnSpPr/>
            <p:nvPr/>
          </p:nvCxnSpPr>
          <p:spPr>
            <a:xfrm>
              <a:off x="5641975" y="3148568"/>
              <a:ext cx="4032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695450" y="4596367"/>
              <a:ext cx="212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>
                  <a:latin typeface="Roboto Slab" panose="020B0604020202020204" charset="0"/>
                  <a:ea typeface="Roboto Slab" panose="020B0604020202020204" charset="0"/>
                </a:rPr>
                <a:t>СОЦМ</a:t>
              </a:r>
              <a:endParaRPr lang="ru-RU" sz="1800" dirty="0">
                <a:latin typeface="Roboto Slab" panose="020B0604020202020204" charset="0"/>
                <a:ea typeface="Roboto Slab" panose="020B060402020202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546350" y="4463638"/>
                  <a:ext cx="508000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8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8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ru-RU" sz="1800" i="1"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m:rPr>
                                <m:nor/>
                              </m:rPr>
                              <a:rPr lang="ru-RU" sz="1800" dirty="0"/>
                              <m:t> </m:t>
                            </m:r>
                          </m:num>
                          <m:den>
                            <m:r>
                              <a:rPr lang="ru-RU" sz="18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350" y="4463638"/>
                  <a:ext cx="508000" cy="63478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Прямая со стрелкой 52"/>
            <p:cNvCxnSpPr/>
            <p:nvPr/>
          </p:nvCxnSpPr>
          <p:spPr>
            <a:xfrm>
              <a:off x="2609850" y="5098427"/>
              <a:ext cx="4032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212850" y="4948615"/>
                  <a:ext cx="508000" cy="512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m:rPr>
                                <m:nor/>
                              </m:rPr>
                              <a:rPr lang="ru-RU" sz="1600" dirty="0"/>
                              <m:t> 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2850" y="4948615"/>
                  <a:ext cx="508000" cy="51238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187700" y="4907642"/>
                  <a:ext cx="508000" cy="553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6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ru-RU" sz="1600" i="1"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m:rPr>
                                <m:nor/>
                              </m:rPr>
                              <a:rPr lang="ru-RU" sz="1600" dirty="0"/>
                              <m:t> 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7700" y="4907642"/>
                  <a:ext cx="508000" cy="55335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4406900" y="4579283"/>
              <a:ext cx="212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>
                  <a:latin typeface="Roboto Slab" panose="020B0604020202020204" charset="0"/>
                  <a:ea typeface="Roboto Slab" panose="020B0604020202020204" charset="0"/>
                </a:rPr>
                <a:t>СО «Земля»</a:t>
              </a:r>
              <a:endParaRPr lang="ru-RU" sz="1800" dirty="0">
                <a:latin typeface="Roboto Slab" panose="020B0604020202020204" charset="0"/>
                <a:ea typeface="Roboto Slab" panose="020B060402020202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997450" y="4907642"/>
                  <a:ext cx="508000" cy="512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600" i="1"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m:rPr>
                                <m:nor/>
                              </m:rPr>
                              <a:rPr lang="ru-RU" sz="1600" dirty="0"/>
                              <m:t> 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7450" y="4907642"/>
                  <a:ext cx="508000" cy="51238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6299200" y="4826211"/>
                  <a:ext cx="508000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8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8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ru-RU" sz="1800" i="1">
                                <a:latin typeface="Cambria Math"/>
                                <a:ea typeface="Cambria Math"/>
                              </a:rPr>
                              <m:t>𝜐</m:t>
                            </m:r>
                            <m:r>
                              <m:rPr>
                                <m:nor/>
                              </m:rPr>
                              <a:rPr lang="ru-RU" sz="1800" dirty="0"/>
                              <m:t> </m:t>
                            </m:r>
                          </m:num>
                          <m:den>
                            <m:r>
                              <a:rPr lang="ru-RU" sz="1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200" y="4826211"/>
                  <a:ext cx="508000" cy="63478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520939" y="-996487"/>
                <a:ext cx="4345772" cy="1762380"/>
              </a:xfrm>
            </p:spPr>
            <p:txBody>
              <a:bodyPr/>
              <a:lstStyle/>
              <a:p>
                <a:pPr marL="50800" indent="0">
                  <a:buNone/>
                </a:pPr>
                <a:endParaRPr lang="en-US" sz="4000" dirty="0" smtClean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endParaRPr lang="en-US" sz="4000" dirty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endParaRPr lang="en-US" sz="4000" dirty="0" smtClean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ru-RU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4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20939" y="-996487"/>
                <a:ext cx="4345772" cy="1762380"/>
              </a:xfrm>
              <a:blipFill rotWithShape="1">
                <a:blip r:embed="rId19"/>
                <a:stretch>
                  <a:fillRect b="-55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8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Благодарности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ru-RU" dirty="0" smtClean="0">
                <a:latin typeface="Roboto Slab" panose="020B0604020202020204" charset="0"/>
                <a:ea typeface="Roboto Slab" panose="020B0604020202020204" charset="0"/>
              </a:rPr>
              <a:t>Я благодарен своим ученикам</a:t>
            </a:r>
          </a:p>
          <a:p>
            <a:pPr marL="50800" indent="0">
              <a:buNone/>
            </a:pPr>
            <a:r>
              <a:rPr lang="ru-RU" dirty="0" err="1" smtClean="0">
                <a:latin typeface="Roboto Slab" panose="020B0604020202020204" charset="0"/>
                <a:ea typeface="Roboto Slab" panose="020B0604020202020204" charset="0"/>
              </a:rPr>
              <a:t>Кретовой</a:t>
            </a:r>
            <a:r>
              <a:rPr lang="ru-RU" dirty="0" smtClean="0">
                <a:latin typeface="Roboto Slab" panose="020B0604020202020204" charset="0"/>
                <a:ea typeface="Roboto Slab" panose="020B0604020202020204" charset="0"/>
              </a:rPr>
              <a:t> Валентине,</a:t>
            </a:r>
          </a:p>
          <a:p>
            <a:pPr marL="50800" indent="0">
              <a:buNone/>
            </a:pPr>
            <a:r>
              <a:rPr lang="ru-RU" dirty="0" smtClean="0">
                <a:latin typeface="Roboto Slab" panose="020B0604020202020204" charset="0"/>
                <a:ea typeface="Roboto Slab" panose="020B0604020202020204" charset="0"/>
              </a:rPr>
              <a:t>Галагану Кириллу,</a:t>
            </a:r>
          </a:p>
          <a:p>
            <a:pPr marL="50800" indent="0">
              <a:buNone/>
            </a:pPr>
            <a:r>
              <a:rPr lang="ru-RU" dirty="0" err="1" smtClean="0">
                <a:latin typeface="Roboto Slab" panose="020B0604020202020204" charset="0"/>
                <a:ea typeface="Roboto Slab" panose="020B0604020202020204" charset="0"/>
              </a:rPr>
              <a:t>Стерлигову</a:t>
            </a:r>
            <a:r>
              <a:rPr lang="ru-RU" dirty="0" smtClean="0">
                <a:latin typeface="Roboto Slab" panose="020B0604020202020204" charset="0"/>
                <a:ea typeface="Roboto Slab" panose="020B0604020202020204" charset="0"/>
              </a:rPr>
              <a:t> Никите,</a:t>
            </a:r>
          </a:p>
          <a:p>
            <a:pPr marL="50800" indent="0">
              <a:buNone/>
            </a:pPr>
            <a:r>
              <a:rPr lang="ru-RU" dirty="0" err="1" smtClean="0">
                <a:latin typeface="Roboto Slab" panose="020B0604020202020204" charset="0"/>
                <a:ea typeface="Roboto Slab" panose="020B0604020202020204" charset="0"/>
              </a:rPr>
              <a:t>Трощиловой</a:t>
            </a:r>
            <a:r>
              <a:rPr lang="ru-RU" dirty="0" smtClean="0">
                <a:latin typeface="Roboto Slab" panose="020B0604020202020204" charset="0"/>
                <a:ea typeface="Roboto Slab" panose="020B0604020202020204" charset="0"/>
              </a:rPr>
              <a:t> Елизавете,</a:t>
            </a:r>
          </a:p>
          <a:p>
            <a:pPr marL="50800" indent="0">
              <a:buNone/>
            </a:pPr>
            <a:r>
              <a:rPr lang="ru-RU" dirty="0" smtClean="0">
                <a:latin typeface="Roboto Slab" panose="020B0604020202020204" charset="0"/>
                <a:ea typeface="Roboto Slab" panose="020B0604020202020204" charset="0"/>
              </a:rPr>
              <a:t>Наумову Станиславу,</a:t>
            </a:r>
          </a:p>
          <a:p>
            <a:pPr marL="50800" indent="0">
              <a:buNone/>
            </a:pPr>
            <a:r>
              <a:rPr lang="ru-RU" dirty="0">
                <a:latin typeface="Roboto Slab" panose="020B0604020202020204" charset="0"/>
                <a:ea typeface="Roboto Slab" panose="020B0604020202020204" charset="0"/>
              </a:rPr>
              <a:t>о</a:t>
            </a:r>
            <a:r>
              <a:rPr lang="ru-RU" dirty="0" smtClean="0">
                <a:latin typeface="Roboto Slab" panose="020B0604020202020204" charset="0"/>
                <a:ea typeface="Roboto Slab" panose="020B0604020202020204" charset="0"/>
              </a:rPr>
              <a:t>казавшими значительную помощь </a:t>
            </a:r>
            <a:br>
              <a:rPr lang="ru-RU" dirty="0" smtClean="0">
                <a:latin typeface="Roboto Slab" panose="020B0604020202020204" charset="0"/>
                <a:ea typeface="Roboto Slab" panose="020B0604020202020204" charset="0"/>
              </a:rPr>
            </a:br>
            <a:r>
              <a:rPr lang="ru-RU" dirty="0" smtClean="0">
                <a:latin typeface="Roboto Slab" panose="020B0604020202020204" charset="0"/>
                <a:ea typeface="Roboto Slab" panose="020B0604020202020204" charset="0"/>
              </a:rPr>
              <a:t>в подготовке этой презентации.</a:t>
            </a:r>
          </a:p>
          <a:p>
            <a:pPr marL="50800" indent="0">
              <a:buNone/>
            </a:pP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71" y="638629"/>
            <a:ext cx="7100800" cy="2844799"/>
          </a:xfrm>
        </p:spPr>
        <p:txBody>
          <a:bodyPr/>
          <a:lstStyle/>
          <a:p>
            <a:pPr algn="ctr"/>
            <a:r>
              <a:rPr lang="ru-RU" dirty="0" smtClean="0"/>
              <a:t>Выбор верных ответов без решения!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731" y="3853676"/>
            <a:ext cx="7100800" cy="1189992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ru-RU" smtClean="0"/>
              <a:t>Размерность!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2"/>
              <p:cNvSpPr txBox="1">
                <a:spLocks/>
              </p:cNvSpPr>
              <p:nvPr/>
            </p:nvSpPr>
            <p:spPr>
              <a:xfrm>
                <a:off x="786474" y="2143391"/>
                <a:ext cx="11289409" cy="3386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Грузовик массой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𝑚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движущийся по прямолинейному горизонтальному участку дороги со скоростью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совершает торможение до полной остановки. При торможении колёса грузовика не вращаются. Коэффициент трения между колесами и дорогой равен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𝜇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6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74" y="2143391"/>
                <a:ext cx="11289409" cy="3386346"/>
              </a:xfrm>
              <a:prstGeom prst="rect">
                <a:avLst/>
              </a:prstGeom>
              <a:blipFill rotWithShape="1">
                <a:blip r:embed="rId2"/>
                <a:stretch>
                  <a:fillRect l="-432" r="-20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на выбор ответа.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1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2"/>
              <p:cNvSpPr txBox="1">
                <a:spLocks/>
              </p:cNvSpPr>
              <p:nvPr/>
            </p:nvSpPr>
            <p:spPr>
              <a:xfrm>
                <a:off x="786479" y="2143391"/>
                <a:ext cx="11289409" cy="3386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Грузовик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мас</a:t>
                </a:r>
                <a:r>
                  <a:rPr lang="en-US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c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ой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𝑚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движущийся по прямолинейному горизонтальному участку дороги со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скоростью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совершает торможение до полной остановки. При торможении колёса грузовика не вращаются.</a:t>
                </a:r>
                <a:r>
                  <a:rPr lang="ru-RU" dirty="0" smtClean="0"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Коэффициент трения</a:t>
                </a:r>
                <a:r>
                  <a:rPr lang="ru-RU" dirty="0" smtClean="0"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между колёсами и дорогой равен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𝜇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4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79" y="2143391"/>
                <a:ext cx="11289409" cy="3386346"/>
              </a:xfrm>
              <a:prstGeom prst="rect">
                <a:avLst/>
              </a:prstGeom>
              <a:blipFill rotWithShape="1">
                <a:blip r:embed="rId3"/>
                <a:stretch>
                  <a:fillRect l="-432" r="-20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2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967147" y="3681650"/>
                <a:ext cx="4123382" cy="2530364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1) [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Н 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2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) [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] = 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3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2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3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) [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/</a:t>
                </a:r>
                <a:r>
                  <a:rPr lang="ru-RU" sz="3200" i="1" dirty="0" err="1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μg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= с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4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) [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pPr>
                          <m:e>
                            <m: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</a:t>
                </a:r>
                <a:endParaRPr lang="ru-RU" sz="3200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67147" y="3681650"/>
                <a:ext cx="4123382" cy="2530364"/>
              </a:xfrm>
              <a:blipFill>
                <a:blip r:embed="rId2"/>
                <a:stretch>
                  <a:fillRect l="-2663" b="-2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0178893"/>
                  </p:ext>
                </p:extLst>
              </p:nvPr>
            </p:nvGraphicFramePr>
            <p:xfrm>
              <a:off x="763152" y="611877"/>
              <a:ext cx="10350010" cy="2865120"/>
            </p:xfrm>
            <a:graphic>
              <a:graphicData uri="http://schemas.openxmlformats.org/drawingml/2006/table">
                <a:tbl>
                  <a:tblPr/>
                  <a:tblGrid>
                    <a:gridCol w="5216734">
                      <a:extLst>
                        <a:ext uri="{9D8B030D-6E8A-4147-A177-3AD203B41FA5}">
                          <a16:colId xmlns="" xmlns:a16="http://schemas.microsoft.com/office/drawing/2014/main" val="2225085441"/>
                        </a:ext>
                      </a:extLst>
                    </a:gridCol>
                    <a:gridCol w="5133276">
                      <a:extLst>
                        <a:ext uri="{9D8B030D-6E8A-4147-A177-3AD203B41FA5}">
                          <a16:colId xmlns="" xmlns:a16="http://schemas.microsoft.com/office/drawing/2014/main" val="375959051"/>
                        </a:ext>
                      </a:extLst>
                    </a:gridCol>
                  </a:tblGrid>
                  <a:tr h="6225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3656795"/>
                      </a:ext>
                    </a:extLst>
                  </a:tr>
                  <a:tr h="120804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А) Модуль силы трения, </a:t>
                          </a:r>
                          <a:endParaRPr lang="en-US" sz="2400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действующей на грузовик</a:t>
                          </a:r>
                          <a:r>
                            <a:rPr lang="ru-RU" sz="2400" baseline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</a:t>
                          </a:r>
                          <a:endParaRPr lang="ru-RU" sz="2400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Б) Тормозной путь грузовика 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1)</a:t>
                          </a:r>
                          <a:r>
                            <a:rPr lang="ru-RU" sz="2400" i="0" baseline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3200" i="1" baseline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3200" b="0" i="1" baseline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𝑚𝑔</m:t>
                              </m:r>
                            </m:oMath>
                          </a14:m>
                          <a:endParaRPr lang="ru-RU" sz="32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2) </a:t>
                          </a:r>
                          <a14:m>
                            <m:oMath xmlns:m="http://schemas.openxmlformats.org/officeDocument/2006/math">
                              <m:r>
                                <a:rPr lang="ru-RU" sz="3200" i="1" baseline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3200" b="0" i="1" baseline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ru-RU" sz="320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</a:t>
                          </a:r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3) 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ru-RU" sz="32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ru-RU" sz="3200" i="1" baseline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3200" b="0" i="1" baseline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4)</a:t>
                          </a:r>
                          <a:r>
                            <a:rPr lang="en-US" sz="3200" i="0" baseline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3200" i="1" baseline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 baseline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32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sz="3200" b="0" i="1" baseline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baseline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2</m:t>
                                  </m:r>
                                  <m:r>
                                    <a:rPr lang="en-US" sz="3200" b="0" i="1" baseline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3200" b="0" i="1" baseline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491291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0178893"/>
                  </p:ext>
                </p:extLst>
              </p:nvPr>
            </p:nvGraphicFramePr>
            <p:xfrm>
              <a:off x="763152" y="611877"/>
              <a:ext cx="10350010" cy="2865120"/>
            </p:xfrm>
            <a:graphic>
              <a:graphicData uri="http://schemas.openxmlformats.org/drawingml/2006/table">
                <a:tbl>
                  <a:tblPr/>
                  <a:tblGrid>
                    <a:gridCol w="521673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225085441"/>
                        </a:ext>
                      </a:extLst>
                    </a:gridCol>
                    <a:gridCol w="51332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5959051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63656795"/>
                      </a:ext>
                    </a:extLst>
                  </a:tr>
                  <a:tr h="2042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А) Модуль силы трения, </a:t>
                          </a:r>
                          <a:endParaRPr lang="en-US" sz="2400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действующей на </a:t>
                          </a:r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грузовик</a:t>
                          </a:r>
                          <a:r>
                            <a:rPr lang="ru-RU" sz="2400" baseline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</a:t>
                          </a:r>
                          <a:endParaRPr lang="ru-RU" sz="2400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Б) Тормозной путь грузовика 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1663" t="-42388" r="-119" b="-5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491291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7756579" y="4303292"/>
            <a:ext cx="1717205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А – 1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Б – 4 </a:t>
            </a:r>
            <a:endParaRPr lang="ru-RU" sz="4800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2917" y="1785258"/>
            <a:ext cx="87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(</a:t>
            </a:r>
            <a:r>
              <a:rPr lang="ru-RU" sz="24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Н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)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8514" y="2154255"/>
            <a:ext cx="7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(</a:t>
            </a:r>
            <a:r>
              <a:rPr lang="ru-RU" sz="24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м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)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71" y="1364521"/>
            <a:ext cx="7100800" cy="3120393"/>
          </a:xfrm>
        </p:spPr>
        <p:txBody>
          <a:bodyPr/>
          <a:lstStyle/>
          <a:p>
            <a:pPr algn="ctr"/>
            <a:r>
              <a:rPr lang="ru-RU" dirty="0" smtClean="0"/>
              <a:t>Размерность</a:t>
            </a:r>
            <a:br>
              <a:rPr lang="ru-RU" dirty="0" smtClean="0"/>
            </a:br>
            <a:r>
              <a:rPr lang="ru-RU" dirty="0" smtClean="0"/>
              <a:t>+</a:t>
            </a:r>
            <a:br>
              <a:rPr lang="ru-RU" dirty="0" smtClean="0"/>
            </a:br>
            <a:r>
              <a:rPr lang="ru-RU" dirty="0" smtClean="0"/>
              <a:t>частный случай!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5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2"/>
              <p:cNvSpPr txBox="1">
                <a:spLocks/>
              </p:cNvSpPr>
              <p:nvPr/>
            </p:nvSpPr>
            <p:spPr>
              <a:xfrm>
                <a:off x="757447" y="2659926"/>
                <a:ext cx="11289409" cy="2106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Тело, брошенное с горизонтальной поверхности Земли со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скоростью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под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углом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к горизонту, в течение времени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𝑡</m:t>
                    </m:r>
                  </m:oMath>
                </a14:m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поднимается на максимальную высоту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h</m:t>
                    </m:r>
                  </m:oMath>
                </a14:m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над горизонтом. Сопротивление воздуха пренебрежимо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мало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7" y="2659926"/>
                <a:ext cx="11289409" cy="2106947"/>
              </a:xfrm>
              <a:prstGeom prst="rect">
                <a:avLst/>
              </a:prstGeom>
              <a:blipFill>
                <a:blip r:embed="rId2"/>
                <a:stretch>
                  <a:fillRect r="-1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на выбор ответа.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2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57446" y="2659926"/>
                <a:ext cx="11289409" cy="2106947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Тело, брошенное с горизонтальной поверхности Земли со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скоростью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под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углом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к горизонту, в течение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времени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𝑡</m:t>
                    </m:r>
                  </m:oMath>
                </a14:m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поднимается на максимальную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высоту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h</m:t>
                    </m:r>
                  </m:oMath>
                </a14:m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над горизонтом. Сопротивление воздуха пренебрежимо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мало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7446" y="2659926"/>
                <a:ext cx="11289409" cy="2106947"/>
              </a:xfrm>
              <a:blipFill>
                <a:blip r:embed="rId3"/>
                <a:stretch>
                  <a:fillRect r="-1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91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3152" y="4200483"/>
                <a:ext cx="4123382" cy="2236381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1) [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pPr>
                          <m:e>
                            <m:r>
                              <a:rPr lang="el-GR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  <a:sym typeface="Arial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Roboto Slab" panose="020B0604020202020204" charset="0"/>
                                    <a:sym typeface="Arial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Roboto Slab" panose="020B0604020202020204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 = М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3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pPr>
                          <m:e>
                            <m:r>
                              <a:rPr lang="el-GR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3152" y="4200483"/>
                <a:ext cx="4123382" cy="2236381"/>
              </a:xfrm>
              <a:blipFill>
                <a:blip r:embed="rId2"/>
                <a:stretch>
                  <a:fillRect l="-2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990009"/>
                  </p:ext>
                </p:extLst>
              </p:nvPr>
            </p:nvGraphicFramePr>
            <p:xfrm>
              <a:off x="763152" y="611877"/>
              <a:ext cx="10350010" cy="3243834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="" xmlns:a16="http://schemas.microsoft.com/office/drawing/2014/main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="" xmlns:a16="http://schemas.microsoft.com/office/drawing/2014/main" val="375959051"/>
                        </a:ext>
                      </a:extLst>
                    </a:gridCol>
                  </a:tblGrid>
                  <a:tr h="6225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63656795"/>
                      </a:ext>
                    </a:extLst>
                  </a:tr>
                  <a:tr h="120804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 Время подъема </a:t>
                          </a:r>
                          <a:r>
                            <a:rPr lang="ru-RU" sz="240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t</a:t>
                          </a:r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на максимальную высоту </a:t>
                          </a: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Б) Максимальная высота </a:t>
                          </a:r>
                          <a:r>
                            <a:rPr lang="ru-RU" sz="240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h</a:t>
                          </a:r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над горизонтом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kumimoji="0" lang="en-US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Roboto Slab" panose="020B0604020202020204" charset="0"/>
                                          <a:cs typeface="+mn-cs"/>
                                          <a:sym typeface="Arial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kumimoji="0" lang="en-US" sz="2400" b="0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Roboto Slab" panose="020B0604020202020204" charset="0"/>
                                              <a:cs typeface="+mn-cs"/>
                                              <a:sym typeface="Arial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400" b="0" i="0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Roboto Slab" panose="020B0604020202020204" charset="0"/>
                                              <a:cs typeface="+mn-cs"/>
                                              <a:sym typeface="Arial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400" b="0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Roboto Slab" panose="020B0604020202020204" charset="0"/>
                                              <a:cs typeface="+mn-cs"/>
                                              <a:sym typeface="Arial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kumimoji="0" lang="en-US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Arial"/>
                                        </a:rPr>
                                        <m:t>𝛼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𝑔</m:t>
                                  </m:r>
                                </m:den>
                              </m:f>
                            </m:oMath>
                          </a14:m>
                          <a:endParaRPr lang="ru-RU" sz="2400" i="1" baseline="0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2) 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𝑔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3) 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𝑔</m:t>
                                  </m:r>
                                </m:den>
                              </m:f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𝑔</m:t>
                                  </m:r>
                                </m:den>
                              </m:f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491291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990009"/>
                  </p:ext>
                </p:extLst>
              </p:nvPr>
            </p:nvGraphicFramePr>
            <p:xfrm>
              <a:off x="763152" y="611877"/>
              <a:ext cx="10350010" cy="3243834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5959051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63656795"/>
                      </a:ext>
                    </a:extLst>
                  </a:tr>
                  <a:tr h="242087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 Время подъема </a:t>
                          </a:r>
                          <a:r>
                            <a:rPr lang="ru-RU" sz="240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t</a:t>
                          </a:r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на максимальную высоту </a:t>
                          </a: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Б) Максимальная высота </a:t>
                          </a:r>
                          <a:r>
                            <a:rPr lang="ru-RU" sz="240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h</a:t>
                          </a:r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над горизонтом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000" t="-35768" r="-118" b="-10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491291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3"/>
              <p:cNvSpPr txBox="1">
                <a:spLocks/>
              </p:cNvSpPr>
              <p:nvPr/>
            </p:nvSpPr>
            <p:spPr>
              <a:xfrm>
                <a:off x="8488795" y="4350385"/>
                <a:ext cx="4123382" cy="2530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2) [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r>
                          <a:rPr lang="el-GR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 с 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4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) [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r>
                          <a:rPr lang="el-GR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= с</a:t>
                </a:r>
                <a:endParaRPr lang="ru-RU" sz="3200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endParaRPr lang="ru-RU" sz="32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Текс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795" y="4350385"/>
                <a:ext cx="4123382" cy="2530364"/>
              </a:xfrm>
              <a:prstGeom prst="rect">
                <a:avLst/>
              </a:prstGeom>
              <a:blipFill>
                <a:blip r:embed="rId4"/>
                <a:stretch>
                  <a:fillRect l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96734" y="4801832"/>
                <a:ext cx="3282846" cy="1033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/>
                        <m:e>
                          <m:r>
                            <a:rPr lang="en-US" sz="36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ru-RU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34" y="4801832"/>
                <a:ext cx="3282846" cy="10336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79554" y="4533842"/>
            <a:ext cx="1717205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А – 4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Б – 1 </a:t>
            </a:r>
            <a:endParaRPr lang="ru-RU" sz="4800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3" grpId="0"/>
      <p:bldP spid="3" grpId="1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ysand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2288</Words>
  <Application>Microsoft Office PowerPoint</Application>
  <PresentationFormat>Произвольный</PresentationFormat>
  <Paragraphs>264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Arial</vt:lpstr>
      <vt:lpstr>Calibri</vt:lpstr>
      <vt:lpstr>Roboto Slab</vt:lpstr>
      <vt:lpstr>Consolas</vt:lpstr>
      <vt:lpstr>Wingdings 3</vt:lpstr>
      <vt:lpstr>Georgia</vt:lpstr>
      <vt:lpstr>Corbel</vt:lpstr>
      <vt:lpstr>Cambria Math</vt:lpstr>
      <vt:lpstr>Wingdings 2</vt:lpstr>
      <vt:lpstr>Wingdings</vt:lpstr>
      <vt:lpstr>Times New Roman</vt:lpstr>
      <vt:lpstr>Lysander template</vt:lpstr>
      <vt:lpstr>Метро</vt:lpstr>
      <vt:lpstr>Презентация PowerPoint</vt:lpstr>
      <vt:lpstr>Лучшие помощники ученика и учителя</vt:lpstr>
      <vt:lpstr>Задачи ЕГЭ. Как решить проще?</vt:lpstr>
      <vt:lpstr>Выбор верных ответов без решения!</vt:lpstr>
      <vt:lpstr>Задачи на выбор ответа. Задача № 1</vt:lpstr>
      <vt:lpstr>Презентация PowerPoint</vt:lpstr>
      <vt:lpstr>Размерность + частный случай!</vt:lpstr>
      <vt:lpstr>Задачи на выбор ответа. Задача № 2</vt:lpstr>
      <vt:lpstr>Презентация PowerPoint</vt:lpstr>
      <vt:lpstr>Задачи на выбор ответа. Задача № 3</vt:lpstr>
      <vt:lpstr>Презентация PowerPoint</vt:lpstr>
      <vt:lpstr>Задачи на выбор ответа. Задача № 4</vt:lpstr>
      <vt:lpstr>Презентация PowerPoint</vt:lpstr>
      <vt:lpstr>Задача №5</vt:lpstr>
      <vt:lpstr>Размерность + частный случай + симметрия!</vt:lpstr>
      <vt:lpstr>Задачи на выбор ответа. Задача № 6</vt:lpstr>
      <vt:lpstr>Задачи на выбор ответа. Задача № 7</vt:lpstr>
      <vt:lpstr>Задачи на выбор ответа. Задача № 7</vt:lpstr>
      <vt:lpstr>Задачи на выбор ответа. Задача № 8</vt:lpstr>
      <vt:lpstr>Задачи на выбор ответа. Задача № 8</vt:lpstr>
      <vt:lpstr>Задача №1 (Графический способ)</vt:lpstr>
      <vt:lpstr>Когда помогают графики. Задача № 2</vt:lpstr>
      <vt:lpstr>Графический метод решения задачи.</vt:lpstr>
      <vt:lpstr>Когда помогают графики. Задача № 3</vt:lpstr>
      <vt:lpstr>Графический метод решения задачи.</vt:lpstr>
      <vt:lpstr>Энергетические методы в механике  </vt:lpstr>
      <vt:lpstr>Динамический метод решения</vt:lpstr>
      <vt:lpstr>Энергетический метод решения</vt:lpstr>
      <vt:lpstr>Презентация PowerPoint</vt:lpstr>
      <vt:lpstr>Быстрое решение комбинированных задач</vt:lpstr>
      <vt:lpstr>Задачи  на 45 секунд</vt:lpstr>
      <vt:lpstr>Задачи  на 45 секунд</vt:lpstr>
      <vt:lpstr>СО «Центр масс»</vt:lpstr>
      <vt:lpstr>Благодарности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ЕГЭ. Как решить проще?</dc:title>
  <dc:creator>Валя Кретова</dc:creator>
  <cp:lastModifiedBy>Михаил Николаевич Бондаров</cp:lastModifiedBy>
  <cp:revision>110</cp:revision>
  <dcterms:modified xsi:type="dcterms:W3CDTF">2018-02-12T13:03:30Z</dcterms:modified>
</cp:coreProperties>
</file>