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89" r:id="rId4"/>
    <p:sldId id="272" r:id="rId5"/>
    <p:sldId id="274" r:id="rId6"/>
    <p:sldId id="279" r:id="rId7"/>
    <p:sldId id="285" r:id="rId8"/>
    <p:sldId id="288" r:id="rId9"/>
    <p:sldId id="275" r:id="rId10"/>
    <p:sldId id="290" r:id="rId11"/>
    <p:sldId id="286" r:id="rId12"/>
    <p:sldId id="287" r:id="rId13"/>
    <p:sldId id="276" r:id="rId14"/>
    <p:sldId id="277" r:id="rId15"/>
    <p:sldId id="278" r:id="rId16"/>
    <p:sldId id="280" r:id="rId17"/>
    <p:sldId id="281" r:id="rId18"/>
    <p:sldId id="282" r:id="rId19"/>
    <p:sldId id="283" r:id="rId20"/>
    <p:sldId id="284" r:id="rId21"/>
    <p:sldId id="273"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9" autoAdjust="0"/>
  </p:normalViewPr>
  <p:slideViewPr>
    <p:cSldViewPr>
      <p:cViewPr varScale="1">
        <p:scale>
          <a:sx n="86" d="100"/>
          <a:sy n="86" d="100"/>
        </p:scale>
        <p:origin x="-1944" y="-96"/>
      </p:cViewPr>
      <p:guideLst>
        <p:guide orient="horz" pos="2160"/>
        <p:guide pos="2880"/>
      </p:guideLst>
    </p:cSldViewPr>
  </p:slideViewPr>
  <p:outlineViewPr>
    <p:cViewPr>
      <p:scale>
        <a:sx n="33" d="100"/>
        <a:sy n="33" d="100"/>
      </p:scale>
      <p:origin x="0" y="7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E38A60E-AED5-4E47-A81D-4994EEE1DBF8}" type="datetimeFigureOut">
              <a:rPr lang="ru-RU" smtClean="0"/>
              <a:t>14.03.15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10DFE6-8EF8-447B-9946-BD9107C7ACD4}" type="slidenum">
              <a:rPr lang="ru-RU" smtClean="0"/>
              <a:t>‹#›</a:t>
            </a:fld>
            <a:endParaRPr lang="ru-RU"/>
          </a:p>
        </p:txBody>
      </p:sp>
    </p:spTree>
    <p:extLst>
      <p:ext uri="{BB962C8B-B14F-4D97-AF65-F5344CB8AC3E}">
        <p14:creationId xmlns:p14="http://schemas.microsoft.com/office/powerpoint/2010/main" val="286524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E38A60E-AED5-4E47-A81D-4994EEE1DBF8}" type="datetimeFigureOut">
              <a:rPr lang="ru-RU" smtClean="0"/>
              <a:t>14.03.15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10DFE6-8EF8-447B-9946-BD9107C7ACD4}" type="slidenum">
              <a:rPr lang="ru-RU" smtClean="0"/>
              <a:t>‹#›</a:t>
            </a:fld>
            <a:endParaRPr lang="ru-RU"/>
          </a:p>
        </p:txBody>
      </p:sp>
    </p:spTree>
    <p:extLst>
      <p:ext uri="{BB962C8B-B14F-4D97-AF65-F5344CB8AC3E}">
        <p14:creationId xmlns:p14="http://schemas.microsoft.com/office/powerpoint/2010/main" val="830302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E38A60E-AED5-4E47-A81D-4994EEE1DBF8}" type="datetimeFigureOut">
              <a:rPr lang="ru-RU" smtClean="0"/>
              <a:t>14.03.15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10DFE6-8EF8-447B-9946-BD9107C7ACD4}" type="slidenum">
              <a:rPr lang="ru-RU" smtClean="0"/>
              <a:t>‹#›</a:t>
            </a:fld>
            <a:endParaRPr lang="ru-RU"/>
          </a:p>
        </p:txBody>
      </p:sp>
    </p:spTree>
    <p:extLst>
      <p:ext uri="{BB962C8B-B14F-4D97-AF65-F5344CB8AC3E}">
        <p14:creationId xmlns:p14="http://schemas.microsoft.com/office/powerpoint/2010/main" val="2388788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E38A60E-AED5-4E47-A81D-4994EEE1DBF8}" type="datetimeFigureOut">
              <a:rPr lang="ru-RU" smtClean="0"/>
              <a:t>14.03.15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10DFE6-8EF8-447B-9946-BD9107C7ACD4}" type="slidenum">
              <a:rPr lang="ru-RU" smtClean="0"/>
              <a:t>‹#›</a:t>
            </a:fld>
            <a:endParaRPr lang="ru-RU"/>
          </a:p>
        </p:txBody>
      </p:sp>
    </p:spTree>
    <p:extLst>
      <p:ext uri="{BB962C8B-B14F-4D97-AF65-F5344CB8AC3E}">
        <p14:creationId xmlns:p14="http://schemas.microsoft.com/office/powerpoint/2010/main" val="1203741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E38A60E-AED5-4E47-A81D-4994EEE1DBF8}" type="datetimeFigureOut">
              <a:rPr lang="ru-RU" smtClean="0"/>
              <a:t>14.03.15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10DFE6-8EF8-447B-9946-BD9107C7ACD4}" type="slidenum">
              <a:rPr lang="ru-RU" smtClean="0"/>
              <a:t>‹#›</a:t>
            </a:fld>
            <a:endParaRPr lang="ru-RU"/>
          </a:p>
        </p:txBody>
      </p:sp>
    </p:spTree>
    <p:extLst>
      <p:ext uri="{BB962C8B-B14F-4D97-AF65-F5344CB8AC3E}">
        <p14:creationId xmlns:p14="http://schemas.microsoft.com/office/powerpoint/2010/main" val="100447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E38A60E-AED5-4E47-A81D-4994EEE1DBF8}" type="datetimeFigureOut">
              <a:rPr lang="ru-RU" smtClean="0"/>
              <a:t>14.03.15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10DFE6-8EF8-447B-9946-BD9107C7ACD4}" type="slidenum">
              <a:rPr lang="ru-RU" smtClean="0"/>
              <a:t>‹#›</a:t>
            </a:fld>
            <a:endParaRPr lang="ru-RU"/>
          </a:p>
        </p:txBody>
      </p:sp>
    </p:spTree>
    <p:extLst>
      <p:ext uri="{BB962C8B-B14F-4D97-AF65-F5344CB8AC3E}">
        <p14:creationId xmlns:p14="http://schemas.microsoft.com/office/powerpoint/2010/main" val="238561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E38A60E-AED5-4E47-A81D-4994EEE1DBF8}" type="datetimeFigureOut">
              <a:rPr lang="ru-RU" smtClean="0"/>
              <a:t>14.03.15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710DFE6-8EF8-447B-9946-BD9107C7ACD4}" type="slidenum">
              <a:rPr lang="ru-RU" smtClean="0"/>
              <a:t>‹#›</a:t>
            </a:fld>
            <a:endParaRPr lang="ru-RU"/>
          </a:p>
        </p:txBody>
      </p:sp>
    </p:spTree>
    <p:extLst>
      <p:ext uri="{BB962C8B-B14F-4D97-AF65-F5344CB8AC3E}">
        <p14:creationId xmlns:p14="http://schemas.microsoft.com/office/powerpoint/2010/main" val="4241091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E38A60E-AED5-4E47-A81D-4994EEE1DBF8}" type="datetimeFigureOut">
              <a:rPr lang="ru-RU" smtClean="0"/>
              <a:t>14.03.15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710DFE6-8EF8-447B-9946-BD9107C7ACD4}" type="slidenum">
              <a:rPr lang="ru-RU" smtClean="0"/>
              <a:t>‹#›</a:t>
            </a:fld>
            <a:endParaRPr lang="ru-RU"/>
          </a:p>
        </p:txBody>
      </p:sp>
    </p:spTree>
    <p:extLst>
      <p:ext uri="{BB962C8B-B14F-4D97-AF65-F5344CB8AC3E}">
        <p14:creationId xmlns:p14="http://schemas.microsoft.com/office/powerpoint/2010/main" val="1979180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E38A60E-AED5-4E47-A81D-4994EEE1DBF8}" type="datetimeFigureOut">
              <a:rPr lang="ru-RU" smtClean="0"/>
              <a:t>14.03.15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710DFE6-8EF8-447B-9946-BD9107C7ACD4}" type="slidenum">
              <a:rPr lang="ru-RU" smtClean="0"/>
              <a:t>‹#›</a:t>
            </a:fld>
            <a:endParaRPr lang="ru-RU"/>
          </a:p>
        </p:txBody>
      </p:sp>
    </p:spTree>
    <p:extLst>
      <p:ext uri="{BB962C8B-B14F-4D97-AF65-F5344CB8AC3E}">
        <p14:creationId xmlns:p14="http://schemas.microsoft.com/office/powerpoint/2010/main" val="219928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E38A60E-AED5-4E47-A81D-4994EEE1DBF8}" type="datetimeFigureOut">
              <a:rPr lang="ru-RU" smtClean="0"/>
              <a:t>14.03.15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10DFE6-8EF8-447B-9946-BD9107C7ACD4}" type="slidenum">
              <a:rPr lang="ru-RU" smtClean="0"/>
              <a:t>‹#›</a:t>
            </a:fld>
            <a:endParaRPr lang="ru-RU"/>
          </a:p>
        </p:txBody>
      </p:sp>
    </p:spTree>
    <p:extLst>
      <p:ext uri="{BB962C8B-B14F-4D97-AF65-F5344CB8AC3E}">
        <p14:creationId xmlns:p14="http://schemas.microsoft.com/office/powerpoint/2010/main" val="250657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E38A60E-AED5-4E47-A81D-4994EEE1DBF8}" type="datetimeFigureOut">
              <a:rPr lang="ru-RU" smtClean="0"/>
              <a:t>14.03.15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10DFE6-8EF8-447B-9946-BD9107C7ACD4}" type="slidenum">
              <a:rPr lang="ru-RU" smtClean="0"/>
              <a:t>‹#›</a:t>
            </a:fld>
            <a:endParaRPr lang="ru-RU"/>
          </a:p>
        </p:txBody>
      </p:sp>
    </p:spTree>
    <p:extLst>
      <p:ext uri="{BB962C8B-B14F-4D97-AF65-F5344CB8AC3E}">
        <p14:creationId xmlns:p14="http://schemas.microsoft.com/office/powerpoint/2010/main" val="42302987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8A60E-AED5-4E47-A81D-4994EEE1DBF8}" type="datetimeFigureOut">
              <a:rPr lang="ru-RU" smtClean="0"/>
              <a:t>14.03.15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0DFE6-8EF8-447B-9946-BD9107C7ACD4}" type="slidenum">
              <a:rPr lang="ru-RU" smtClean="0"/>
              <a:t>‹#›</a:t>
            </a:fld>
            <a:endParaRPr lang="ru-RU"/>
          </a:p>
        </p:txBody>
      </p:sp>
    </p:spTree>
    <p:extLst>
      <p:ext uri="{BB962C8B-B14F-4D97-AF65-F5344CB8AC3E}">
        <p14:creationId xmlns:p14="http://schemas.microsoft.com/office/powerpoint/2010/main" val="1062886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 Id="rId3"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 Id="rId3" Type="http://schemas.openxmlformats.org/officeDocument/2006/relationships/image" Target="../media/image1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 Id="rId3"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357609"/>
            <a:ext cx="7918648" cy="5663679"/>
          </a:xfrm>
        </p:spPr>
        <p:txBody>
          <a:bodyPr>
            <a:noAutofit/>
          </a:bodyPr>
          <a:lstStyle/>
          <a:p>
            <a:r>
              <a:rPr lang="ru-RU" sz="2000" b="1" dirty="0" smtClean="0">
                <a:latin typeface="Times New Roman" panose="02020603050405020304" pitchFamily="18" charset="0"/>
                <a:cs typeface="Times New Roman" panose="02020603050405020304" pitchFamily="18" charset="0"/>
              </a:rPr>
              <a:t>Городской круглый стол </a:t>
            </a:r>
            <a:r>
              <a:rPr lang="ru-RU" sz="2000" b="1" dirty="0">
                <a:latin typeface="Times New Roman" panose="02020603050405020304" pitchFamily="18" charset="0"/>
                <a:cs typeface="Times New Roman" panose="02020603050405020304" pitchFamily="18" charset="0"/>
              </a:rPr>
              <a:t>на тему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«Достижение </a:t>
            </a:r>
            <a:r>
              <a:rPr lang="ru-RU" sz="2000" b="1" dirty="0" err="1">
                <a:latin typeface="Times New Roman" panose="02020603050405020304" pitchFamily="18" charset="0"/>
                <a:cs typeface="Times New Roman" panose="02020603050405020304" pitchFamily="18" charset="0"/>
              </a:rPr>
              <a:t>метапредметных</a:t>
            </a:r>
            <a:r>
              <a:rPr lang="ru-RU" sz="2000" b="1" dirty="0">
                <a:latin typeface="Times New Roman" panose="02020603050405020304" pitchFamily="18" charset="0"/>
                <a:cs typeface="Times New Roman" panose="02020603050405020304" pitchFamily="18" charset="0"/>
              </a:rPr>
              <a:t> результатов </a:t>
            </a:r>
            <a:r>
              <a:rPr lang="ru-RU" sz="2000" b="1" dirty="0" smtClean="0">
                <a:latin typeface="Times New Roman" panose="02020603050405020304" pitchFamily="18" charset="0"/>
                <a:cs typeface="Times New Roman" panose="02020603050405020304" pitchFamily="18" charset="0"/>
              </a:rPr>
              <a:t/>
            </a:r>
            <a:br>
              <a:rPr lang="ru-RU" sz="2000" b="1" dirty="0" smtClean="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на </a:t>
            </a:r>
            <a:r>
              <a:rPr lang="ru-RU" sz="2000" b="1" dirty="0">
                <a:latin typeface="Times New Roman" panose="02020603050405020304" pitchFamily="18" charset="0"/>
                <a:cs typeface="Times New Roman" panose="02020603050405020304" pitchFamily="18" charset="0"/>
              </a:rPr>
              <a:t>уроках физики </a:t>
            </a:r>
            <a:r>
              <a:rPr lang="ru-RU" sz="2000" b="1" dirty="0" smtClean="0">
                <a:latin typeface="Times New Roman" panose="02020603050405020304" pitchFamily="18" charset="0"/>
                <a:cs typeface="Times New Roman" panose="02020603050405020304" pitchFamily="18" charset="0"/>
              </a:rPr>
              <a:t>с применением ИКТ»</a:t>
            </a: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13-14.03.2015</a:t>
            </a:r>
            <a:r>
              <a:rPr lang="ru-RU" sz="3200" b="1" dirty="0" smtClean="0">
                <a:latin typeface="Times New Roman" panose="02020603050405020304" pitchFamily="18" charset="0"/>
                <a:cs typeface="Times New Roman" panose="02020603050405020304" pitchFamily="18" charset="0"/>
              </a:rPr>
              <a:t/>
            </a:r>
            <a:br>
              <a:rPr lang="ru-RU" sz="3200" b="1" dirty="0" smtClean="0">
                <a:latin typeface="Times New Roman" panose="02020603050405020304" pitchFamily="18" charset="0"/>
                <a:cs typeface="Times New Roman" panose="02020603050405020304" pitchFamily="18" charset="0"/>
              </a:rPr>
            </a:br>
            <a:r>
              <a:rPr lang="ru-RU" sz="3200" b="1" dirty="0" smtClean="0">
                <a:latin typeface="Times New Roman" panose="02020603050405020304" pitchFamily="18" charset="0"/>
                <a:cs typeface="Times New Roman" panose="02020603050405020304" pitchFamily="18" charset="0"/>
              </a:rPr>
              <a:t/>
            </a:r>
            <a:br>
              <a:rPr lang="ru-RU" sz="3200" b="1" dirty="0" smtClean="0">
                <a:latin typeface="Times New Roman" panose="02020603050405020304" pitchFamily="18" charset="0"/>
                <a:cs typeface="Times New Roman" panose="02020603050405020304" pitchFamily="18" charset="0"/>
              </a:rPr>
            </a:br>
            <a:r>
              <a:rPr lang="ru-RU" sz="3200" b="1" i="1" dirty="0" smtClean="0">
                <a:latin typeface="Times New Roman" panose="02020603050405020304" pitchFamily="18" charset="0"/>
                <a:cs typeface="Times New Roman" panose="02020603050405020304" pitchFamily="18" charset="0"/>
              </a:rPr>
              <a:t>Из </a:t>
            </a:r>
            <a:r>
              <a:rPr lang="ru-RU" sz="3200" b="1" i="1" dirty="0">
                <a:latin typeface="Times New Roman" panose="02020603050405020304" pitchFamily="18" charset="0"/>
                <a:cs typeface="Times New Roman" panose="02020603050405020304" pitchFamily="18" charset="0"/>
              </a:rPr>
              <a:t>опыта создания интерактивных заданий для подготовки к ЕГЭ и </a:t>
            </a:r>
            <a:r>
              <a:rPr lang="ru-RU" sz="3200" b="1" i="1" dirty="0" smtClean="0">
                <a:latin typeface="Times New Roman" panose="02020603050405020304" pitchFamily="18" charset="0"/>
                <a:cs typeface="Times New Roman" panose="02020603050405020304" pitchFamily="18" charset="0"/>
              </a:rPr>
              <a:t>ГИА</a:t>
            </a:r>
            <a:r>
              <a:rPr lang="ru-RU" sz="3200" b="1" dirty="0" smtClean="0">
                <a:latin typeface="Times New Roman" panose="02020603050405020304" pitchFamily="18" charset="0"/>
                <a:cs typeface="Times New Roman" panose="02020603050405020304" pitchFamily="18" charset="0"/>
              </a:rPr>
              <a:t/>
            </a:r>
            <a:br>
              <a:rPr lang="ru-RU" sz="3200" b="1" dirty="0" smtClean="0">
                <a:latin typeface="Times New Roman" panose="02020603050405020304" pitchFamily="18" charset="0"/>
                <a:cs typeface="Times New Roman" panose="02020603050405020304" pitchFamily="18" charset="0"/>
              </a:rPr>
            </a:br>
            <a:r>
              <a:rPr lang="ru-RU" sz="3200" b="1" dirty="0" smtClean="0">
                <a:latin typeface="Times New Roman" panose="02020603050405020304" pitchFamily="18" charset="0"/>
                <a:cs typeface="Times New Roman" panose="02020603050405020304" pitchFamily="18" charset="0"/>
              </a:rPr>
              <a:t/>
            </a:r>
            <a:br>
              <a:rPr lang="ru-RU" sz="3200" b="1" dirty="0" smtClean="0">
                <a:latin typeface="Times New Roman" panose="02020603050405020304" pitchFamily="18" charset="0"/>
                <a:cs typeface="Times New Roman" panose="02020603050405020304" pitchFamily="18" charset="0"/>
              </a:rPr>
            </a:br>
            <a:r>
              <a:rPr lang="ru-RU" sz="3200" b="1" dirty="0" smtClean="0">
                <a:latin typeface="Times New Roman" panose="02020603050405020304" pitchFamily="18" charset="0"/>
                <a:cs typeface="Times New Roman" panose="02020603050405020304" pitchFamily="18" charset="0"/>
              </a:rPr>
              <a:t>Бондаров Михаил Николаевич, </a:t>
            </a:r>
            <a:br>
              <a:rPr lang="ru-RU" sz="3200" b="1" dirty="0" smtClean="0">
                <a:latin typeface="Times New Roman" panose="02020603050405020304" pitchFamily="18" charset="0"/>
                <a:cs typeface="Times New Roman" panose="02020603050405020304" pitchFamily="18" charset="0"/>
              </a:rPr>
            </a:br>
            <a:r>
              <a:rPr lang="ru-RU" sz="3200" b="1" dirty="0" smtClean="0">
                <a:latin typeface="Times New Roman" panose="02020603050405020304" pitchFamily="18" charset="0"/>
                <a:cs typeface="Times New Roman" panose="02020603050405020304" pitchFamily="18" charset="0"/>
              </a:rPr>
              <a:t>ГБОУ Лицей №1501</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8177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a:bodyPr>
          <a:lstStyle/>
          <a:p>
            <a:r>
              <a:rPr lang="ru-RU" sz="4000" dirty="0" smtClean="0">
                <a:latin typeface="Times New Roman" panose="02020603050405020304" pitchFamily="18" charset="0"/>
                <a:cs typeface="Times New Roman" panose="02020603050405020304" pitchFamily="18" charset="0"/>
              </a:rPr>
              <a:t>Работа с Открытым банком заданий</a:t>
            </a:r>
            <a:endParaRPr lang="ru-RU"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412776"/>
            <a:ext cx="8219256" cy="781547"/>
          </a:xfrm>
        </p:spPr>
        <p:txBody>
          <a:bodyPr>
            <a:normAutofit fontScale="85000" lnSpcReduction="10000"/>
          </a:bodyPr>
          <a:lstStyle/>
          <a:p>
            <a:pPr marL="0" indent="0" algn="ctr">
              <a:buNone/>
            </a:pPr>
            <a:r>
              <a:rPr lang="ru-RU" dirty="0" smtClean="0">
                <a:latin typeface="Times New Roman" panose="02020603050405020304" pitchFamily="18" charset="0"/>
                <a:cs typeface="Times New Roman" panose="02020603050405020304" pitchFamily="18" charset="0"/>
              </a:rPr>
              <a:t>Урок-презентация «Моя </a:t>
            </a:r>
            <a:r>
              <a:rPr lang="ru-RU" dirty="0">
                <a:latin typeface="Times New Roman" panose="02020603050405020304" pitchFamily="18" charset="0"/>
                <a:cs typeface="Times New Roman" panose="02020603050405020304" pitchFamily="18" charset="0"/>
              </a:rPr>
              <a:t>любимая задача из </a:t>
            </a:r>
            <a:r>
              <a:rPr lang="ru-RU" dirty="0" smtClean="0">
                <a:latin typeface="Times New Roman" panose="02020603050405020304" pitchFamily="18" charset="0"/>
                <a:cs typeface="Times New Roman" panose="02020603050405020304" pitchFamily="18" charset="0"/>
              </a:rPr>
              <a:t>ГИА»</a:t>
            </a:r>
          </a:p>
          <a:p>
            <a:pPr marL="0" indent="0">
              <a:buNone/>
            </a:pPr>
            <a:endParaRPr lang="ru-RU" dirty="0">
              <a:latin typeface="Times New Roman" panose="02020603050405020304" pitchFamily="18" charset="0"/>
              <a:cs typeface="Times New Roman" panose="02020603050405020304" pitchFamily="18" charset="0"/>
            </a:endParaRPr>
          </a:p>
        </p:txBody>
      </p:sp>
      <p:pic>
        <p:nvPicPr>
          <p:cNvPr id="8" name="Изображение 7" descr="2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9368" y="2799204"/>
            <a:ext cx="4111104" cy="2737995"/>
          </a:xfrm>
          <a:prstGeom prst="rect">
            <a:avLst/>
          </a:prstGeom>
        </p:spPr>
      </p:pic>
      <p:pic>
        <p:nvPicPr>
          <p:cNvPr id="10" name="Изображение 9" descr="1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2803632"/>
            <a:ext cx="4104456" cy="2733568"/>
          </a:xfrm>
          <a:prstGeom prst="rect">
            <a:avLst/>
          </a:prstGeom>
        </p:spPr>
      </p:pic>
    </p:spTree>
    <p:extLst>
      <p:ext uri="{BB962C8B-B14F-4D97-AF65-F5344CB8AC3E}">
        <p14:creationId xmlns:p14="http://schemas.microsoft.com/office/powerpoint/2010/main" val="253707865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Выбор оптимальных заданий </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для контроля</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772816"/>
            <a:ext cx="8075240" cy="1584176"/>
          </a:xfrm>
        </p:spPr>
        <p:txBody>
          <a:bodyPr>
            <a:normAutofit fontScale="85000" lnSpcReduction="10000"/>
          </a:bodyPr>
          <a:lstStyle/>
          <a:p>
            <a:pPr marL="0" indent="0" algn="just">
              <a:buNone/>
            </a:pPr>
            <a:r>
              <a:rPr lang="ru-RU" b="1" dirty="0" smtClean="0">
                <a:latin typeface="Times New Roman"/>
                <a:ea typeface="ＭＳ 明朝"/>
              </a:rPr>
              <a:t>Задача 1.</a:t>
            </a:r>
            <a:r>
              <a:rPr lang="ru-RU" dirty="0" smtClean="0">
                <a:latin typeface="Times New Roman"/>
                <a:ea typeface="ＭＳ 明朝"/>
              </a:rPr>
              <a:t> На </a:t>
            </a:r>
            <a:r>
              <a:rPr lang="ru-RU" dirty="0">
                <a:latin typeface="Times New Roman"/>
                <a:ea typeface="ＭＳ 明朝"/>
              </a:rPr>
              <a:t>горизонтальном столе лежит </a:t>
            </a:r>
            <a:r>
              <a:rPr lang="ru-RU" dirty="0" err="1" smtClean="0">
                <a:latin typeface="Times New Roman"/>
                <a:ea typeface="ＭＳ 明朝"/>
              </a:rPr>
              <a:t>деревян-ный</a:t>
            </a:r>
            <a:r>
              <a:rPr lang="ru-RU" dirty="0" smtClean="0">
                <a:latin typeface="Times New Roman"/>
                <a:ea typeface="ＭＳ 明朝"/>
              </a:rPr>
              <a:t> </a:t>
            </a:r>
            <a:r>
              <a:rPr lang="ru-RU" dirty="0">
                <a:latin typeface="Times New Roman"/>
                <a:ea typeface="ＭＳ 明朝"/>
              </a:rPr>
              <a:t>брусок массой </a:t>
            </a:r>
            <a:r>
              <a:rPr lang="ru-RU" i="1" dirty="0" err="1">
                <a:latin typeface="Times New Roman"/>
                <a:ea typeface="ＭＳ 明朝"/>
              </a:rPr>
              <a:t>M</a:t>
            </a:r>
            <a:r>
              <a:rPr lang="ru-RU" dirty="0">
                <a:latin typeface="Times New Roman"/>
                <a:ea typeface="ＭＳ 明朝"/>
              </a:rPr>
              <a:t> = 500 г, к которому при</a:t>
            </a:r>
            <a:r>
              <a:rPr lang="ru-RU" dirty="0">
                <a:latin typeface="Apple Symbols"/>
                <a:ea typeface="ＭＳ 明朝"/>
              </a:rPr>
              <a:t>􏲫</a:t>
            </a:r>
            <a:r>
              <a:rPr lang="ru-RU" dirty="0">
                <a:latin typeface="Times New Roman"/>
                <a:ea typeface="ＭＳ 明朝"/>
              </a:rPr>
              <a:t>вязана невесомая и нерастяжимая нить, перекинутая через невесомый блок, укреплённый на краю стола </a:t>
            </a:r>
            <a:r>
              <a:rPr lang="ru-RU" dirty="0" smtClean="0">
                <a:latin typeface="Times New Roman"/>
                <a:ea typeface="ＭＳ 明朝"/>
              </a:rPr>
              <a:t>(рис</a:t>
            </a:r>
            <a:r>
              <a:rPr lang="ru-RU" dirty="0">
                <a:latin typeface="Times New Roman"/>
                <a:ea typeface="ＭＳ 明朝"/>
              </a:rPr>
              <a:t>.). </a:t>
            </a:r>
            <a:endParaRPr lang="ru-RU" dirty="0" smtClean="0">
              <a:latin typeface="Times New Roman"/>
              <a:ea typeface="ＭＳ 明朝"/>
            </a:endParaRPr>
          </a:p>
        </p:txBody>
      </p:sp>
      <p:pic>
        <p:nvPicPr>
          <p:cNvPr id="4" name="Изображение 3" descr="1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811" y="3787984"/>
            <a:ext cx="3527653" cy="2017280"/>
          </a:xfrm>
          <a:prstGeom prst="rect">
            <a:avLst/>
          </a:prstGeom>
        </p:spPr>
      </p:pic>
      <p:sp>
        <p:nvSpPr>
          <p:cNvPr id="5" name="Объект 2"/>
          <p:cNvSpPr txBox="1">
            <a:spLocks/>
          </p:cNvSpPr>
          <p:nvPr/>
        </p:nvSpPr>
        <p:spPr>
          <a:xfrm>
            <a:off x="467544" y="3212976"/>
            <a:ext cx="5184576" cy="30963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ru-RU" sz="2700" dirty="0" smtClean="0">
                <a:latin typeface="Times New Roman"/>
                <a:ea typeface="ＭＳ 明朝"/>
              </a:rPr>
              <a:t>К свободному концу нити под-</a:t>
            </a:r>
            <a:r>
              <a:rPr lang="ru-RU" sz="2700" dirty="0" err="1" smtClean="0">
                <a:latin typeface="Times New Roman"/>
                <a:ea typeface="ＭＳ 明朝"/>
              </a:rPr>
              <a:t>вешивают</a:t>
            </a:r>
            <a:r>
              <a:rPr lang="ru-RU" sz="2700" dirty="0" smtClean="0">
                <a:latin typeface="Times New Roman"/>
                <a:ea typeface="ＭＳ 明朝"/>
              </a:rPr>
              <a:t> груз массой </a:t>
            </a:r>
            <a:r>
              <a:rPr lang="ru-RU" sz="2700" i="1" dirty="0" err="1" smtClean="0">
                <a:latin typeface="Times New Roman"/>
                <a:ea typeface="ＭＳ 明朝"/>
              </a:rPr>
              <a:t>m</a:t>
            </a:r>
            <a:r>
              <a:rPr lang="ru-RU" sz="2700" dirty="0" smtClean="0">
                <a:latin typeface="Times New Roman"/>
                <a:ea typeface="ＭＳ 明朝"/>
              </a:rPr>
              <a:t> = … г. </a:t>
            </a:r>
          </a:p>
          <a:p>
            <a:pPr marL="0" indent="0" algn="just">
              <a:buFont typeface="Arial" panose="020B0604020202020204" pitchFamily="34" charset="0"/>
              <a:buNone/>
            </a:pPr>
            <a:r>
              <a:rPr lang="ru-RU" sz="2700" dirty="0" smtClean="0">
                <a:latin typeface="Times New Roman"/>
                <a:ea typeface="ＭＳ 明朝"/>
              </a:rPr>
              <a:t>С каким ускорением станут двигаться после этого тела, если коэффициент трения между бруском и столом </a:t>
            </a:r>
            <a:r>
              <a:rPr lang="ru-RU" sz="2700" dirty="0" err="1" smtClean="0">
                <a:latin typeface="Times New Roman"/>
                <a:ea typeface="ＭＳ 明朝"/>
              </a:rPr>
              <a:t>μ</a:t>
            </a:r>
            <a:r>
              <a:rPr lang="ru-RU" sz="2700" dirty="0" smtClean="0">
                <a:latin typeface="Times New Roman"/>
                <a:ea typeface="ＭＳ 明朝"/>
              </a:rPr>
              <a:t> = 0,2? Трением в оси блока пренебречь.</a:t>
            </a:r>
            <a:r>
              <a:rPr lang="ru-RU" sz="2700" dirty="0" smtClean="0"/>
              <a:t> </a:t>
            </a: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37373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Выбор оптимальных заданий </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для контроля</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772816"/>
            <a:ext cx="8075240" cy="2304256"/>
          </a:xfrm>
        </p:spPr>
        <p:txBody>
          <a:bodyPr>
            <a:normAutofit fontScale="85000" lnSpcReduction="20000"/>
          </a:bodyPr>
          <a:lstStyle/>
          <a:p>
            <a:pPr marL="0" indent="0" algn="just">
              <a:buNone/>
            </a:pPr>
            <a:r>
              <a:rPr lang="ru-RU" b="1" dirty="0">
                <a:latin typeface="Times New Roman"/>
                <a:ea typeface="ＭＳ 明朝"/>
              </a:rPr>
              <a:t>Задача </a:t>
            </a:r>
            <a:r>
              <a:rPr lang="ru-RU" b="1" dirty="0" smtClean="0">
                <a:latin typeface="Times New Roman"/>
                <a:ea typeface="ＭＳ 明朝"/>
              </a:rPr>
              <a:t>2.</a:t>
            </a:r>
            <a:r>
              <a:rPr lang="ru-RU" dirty="0" smtClean="0">
                <a:latin typeface="Times New Roman"/>
                <a:ea typeface="ＭＳ 明朝"/>
              </a:rPr>
              <a:t> </a:t>
            </a:r>
            <a:r>
              <a:rPr lang="ru-RU" dirty="0" smtClean="0">
                <a:latin typeface="Times New Roman"/>
                <a:cs typeface="Times New Roman"/>
              </a:rPr>
              <a:t>На </a:t>
            </a:r>
            <a:r>
              <a:rPr lang="ru-RU" dirty="0">
                <a:latin typeface="Times New Roman"/>
                <a:cs typeface="Times New Roman"/>
              </a:rPr>
              <a:t>наклонной плоскости, составляющей с горизонтом угол α = 30</a:t>
            </a:r>
            <a:r>
              <a:rPr lang="ru-RU" baseline="30000" dirty="0">
                <a:latin typeface="Times New Roman"/>
                <a:cs typeface="Times New Roman"/>
              </a:rPr>
              <a:t>о</a:t>
            </a:r>
            <a:r>
              <a:rPr lang="ru-RU" dirty="0">
                <a:latin typeface="Times New Roman"/>
                <a:cs typeface="Times New Roman"/>
              </a:rPr>
              <a:t>, находится груз массой </a:t>
            </a:r>
            <a:r>
              <a:rPr lang="ru-RU" i="1" dirty="0" err="1">
                <a:latin typeface="Times New Roman"/>
                <a:cs typeface="Times New Roman"/>
              </a:rPr>
              <a:t>M</a:t>
            </a:r>
            <a:r>
              <a:rPr lang="ru-RU" dirty="0">
                <a:latin typeface="Times New Roman"/>
                <a:cs typeface="Times New Roman"/>
              </a:rPr>
              <a:t> = 4 кг (рис.). К грузу привязан лёгкий шнур</a:t>
            </a:r>
            <a:r>
              <a:rPr lang="ru-RU" dirty="0" smtClean="0">
                <a:latin typeface="Times New Roman"/>
                <a:cs typeface="Times New Roman"/>
              </a:rPr>
              <a:t>, перекину-</a:t>
            </a:r>
            <a:r>
              <a:rPr lang="ru-RU" dirty="0" err="1" smtClean="0">
                <a:latin typeface="Times New Roman"/>
                <a:cs typeface="Times New Roman"/>
              </a:rPr>
              <a:t>тый</a:t>
            </a:r>
            <a:r>
              <a:rPr lang="ru-RU" dirty="0" smtClean="0">
                <a:latin typeface="Times New Roman"/>
                <a:cs typeface="Times New Roman"/>
              </a:rPr>
              <a:t> </a:t>
            </a:r>
            <a:r>
              <a:rPr lang="ru-RU" dirty="0">
                <a:latin typeface="Times New Roman"/>
                <a:cs typeface="Times New Roman"/>
              </a:rPr>
              <a:t>через невесомый блок, укреплённый на вершине наклонной плоскости. К другому концу шнура подвешена гиря массой </a:t>
            </a:r>
            <a:r>
              <a:rPr lang="ru-RU" i="1" dirty="0" err="1">
                <a:latin typeface="Times New Roman"/>
                <a:cs typeface="Times New Roman"/>
              </a:rPr>
              <a:t>m</a:t>
            </a:r>
            <a:r>
              <a:rPr lang="ru-RU" dirty="0">
                <a:latin typeface="Times New Roman"/>
                <a:cs typeface="Times New Roman"/>
              </a:rPr>
              <a:t> = … кг. </a:t>
            </a:r>
            <a:endParaRPr lang="ru-RU" dirty="0" smtClean="0">
              <a:latin typeface="Times New Roman"/>
              <a:ea typeface="ＭＳ 明朝"/>
              <a:cs typeface="Times New Roman"/>
            </a:endParaRPr>
          </a:p>
        </p:txBody>
      </p:sp>
      <p:sp>
        <p:nvSpPr>
          <p:cNvPr id="5" name="Объект 2"/>
          <p:cNvSpPr txBox="1">
            <a:spLocks/>
          </p:cNvSpPr>
          <p:nvPr/>
        </p:nvSpPr>
        <p:spPr>
          <a:xfrm>
            <a:off x="467544" y="3789040"/>
            <a:ext cx="5184576" cy="25202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ru-RU" sz="2700" dirty="0">
                <a:latin typeface="Times New Roman"/>
                <a:ea typeface="ＭＳ 明朝"/>
              </a:rPr>
              <a:t>Определите ускорение тел после того, как система будет </a:t>
            </a:r>
            <a:r>
              <a:rPr lang="ru-RU" sz="2700" dirty="0" smtClean="0">
                <a:latin typeface="Times New Roman"/>
                <a:ea typeface="ＭＳ 明朝"/>
              </a:rPr>
              <a:t>предо-</a:t>
            </a:r>
            <a:r>
              <a:rPr lang="ru-RU" sz="2700" dirty="0" err="1" smtClean="0">
                <a:latin typeface="Times New Roman"/>
                <a:ea typeface="ＭＳ 明朝"/>
              </a:rPr>
              <a:t>ставлена</a:t>
            </a:r>
            <a:r>
              <a:rPr lang="ru-RU" sz="2700" dirty="0" smtClean="0">
                <a:latin typeface="Times New Roman"/>
                <a:ea typeface="ＭＳ 明朝"/>
              </a:rPr>
              <a:t> </a:t>
            </a:r>
            <a:r>
              <a:rPr lang="ru-RU" sz="2700" dirty="0">
                <a:latin typeface="Times New Roman"/>
                <a:ea typeface="ＭＳ 明朝"/>
              </a:rPr>
              <a:t>самой себе, если </a:t>
            </a:r>
            <a:r>
              <a:rPr lang="ru-RU" sz="2700" dirty="0" err="1" smtClean="0">
                <a:latin typeface="Times New Roman"/>
                <a:ea typeface="ＭＳ 明朝"/>
              </a:rPr>
              <a:t>коэф-фициент</a:t>
            </a:r>
            <a:r>
              <a:rPr lang="ru-RU" sz="2700" dirty="0" smtClean="0">
                <a:latin typeface="Times New Roman"/>
                <a:ea typeface="ＭＳ 明朝"/>
              </a:rPr>
              <a:t> </a:t>
            </a:r>
            <a:r>
              <a:rPr lang="ru-RU" sz="2700" dirty="0">
                <a:latin typeface="Times New Roman"/>
                <a:ea typeface="ＭＳ 明朝"/>
              </a:rPr>
              <a:t>трения между грузом и наклонной плоскостью </a:t>
            </a:r>
            <a:r>
              <a:rPr lang="ru-RU" sz="2700" dirty="0" err="1">
                <a:latin typeface="Times New Roman"/>
                <a:ea typeface="ＭＳ 明朝"/>
              </a:rPr>
              <a:t>μ</a:t>
            </a:r>
            <a:r>
              <a:rPr lang="ru-RU" sz="2700" dirty="0">
                <a:latin typeface="Times New Roman"/>
                <a:ea typeface="ＭＳ 明朝"/>
              </a:rPr>
              <a:t> = 0,4. Трением в оси блока пренебречь. </a:t>
            </a:r>
            <a:endParaRPr lang="ru-RU" sz="2700" dirty="0">
              <a:latin typeface="Times New Roman" panose="02020603050405020304" pitchFamily="18" charset="0"/>
              <a:cs typeface="Times New Roman" panose="02020603050405020304" pitchFamily="18" charset="0"/>
            </a:endParaRPr>
          </a:p>
        </p:txBody>
      </p:sp>
      <p:pic>
        <p:nvPicPr>
          <p:cNvPr id="6" name="Изображение 5" descr="1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3789040"/>
            <a:ext cx="3096344" cy="1124969"/>
          </a:xfrm>
          <a:prstGeom prst="rect">
            <a:avLst/>
          </a:prstGeom>
        </p:spPr>
      </p:pic>
    </p:spTree>
    <p:extLst>
      <p:ext uri="{BB962C8B-B14F-4D97-AF65-F5344CB8AC3E}">
        <p14:creationId xmlns:p14="http://schemas.microsoft.com/office/powerpoint/2010/main" val="16326236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anose="02020603050405020304" pitchFamily="18" charset="0"/>
                <a:cs typeface="Times New Roman" panose="02020603050405020304" pitchFamily="18" charset="0"/>
              </a:rPr>
              <a:t>Найдите ошибку. Пример 1</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556793"/>
            <a:ext cx="6275040" cy="4608512"/>
          </a:xfrm>
        </p:spPr>
        <p:txBody>
          <a:bodyPr>
            <a:normAutofit fontScale="85000" lnSpcReduction="10000"/>
          </a:bodyPr>
          <a:lstStyle/>
          <a:p>
            <a:pPr marL="0" indent="0" algn="just">
              <a:buNone/>
            </a:pPr>
            <a:r>
              <a:rPr lang="ru-RU" dirty="0">
                <a:latin typeface="Times New Roman"/>
                <a:ea typeface="ＭＳ 明朝"/>
              </a:rPr>
              <a:t>Материальные точки массами </a:t>
            </a:r>
            <a:r>
              <a:rPr lang="ru-RU" i="1" dirty="0">
                <a:latin typeface="Times New Roman"/>
                <a:ea typeface="ＭＳ 明朝"/>
              </a:rPr>
              <a:t>т</a:t>
            </a:r>
            <a:r>
              <a:rPr lang="ru-RU" baseline="-25000" dirty="0">
                <a:latin typeface="Times New Roman"/>
                <a:ea typeface="ＭＳ 明朝"/>
              </a:rPr>
              <a:t>1</a:t>
            </a:r>
            <a:r>
              <a:rPr lang="ru-RU" i="1" dirty="0">
                <a:latin typeface="Times New Roman"/>
                <a:ea typeface="ＭＳ 明朝"/>
              </a:rPr>
              <a:t>= </a:t>
            </a:r>
            <a:r>
              <a:rPr lang="ru-RU" dirty="0">
                <a:latin typeface="Times New Roman"/>
                <a:ea typeface="ＭＳ 明朝"/>
              </a:rPr>
              <a:t>100 г и </a:t>
            </a:r>
            <a:r>
              <a:rPr lang="ru-RU" i="1" dirty="0">
                <a:latin typeface="Times New Roman"/>
                <a:ea typeface="ＭＳ 明朝"/>
              </a:rPr>
              <a:t>т</a:t>
            </a:r>
            <a:r>
              <a:rPr lang="ru-RU" baseline="-25000" dirty="0">
                <a:latin typeface="Times New Roman"/>
                <a:ea typeface="ＭＳ 明朝"/>
              </a:rPr>
              <a:t>2</a:t>
            </a:r>
            <a:r>
              <a:rPr lang="ru-RU" i="1" dirty="0">
                <a:latin typeface="Times New Roman"/>
                <a:ea typeface="ＭＳ 明朝"/>
              </a:rPr>
              <a:t> </a:t>
            </a:r>
            <a:r>
              <a:rPr lang="ru-RU" dirty="0">
                <a:latin typeface="Times New Roman"/>
                <a:ea typeface="ＭＳ 明朝"/>
              </a:rPr>
              <a:t>= 200 г прикреплены к невесомому стержню, как показано на рисунке. К точке </a:t>
            </a:r>
            <a:r>
              <a:rPr lang="ru-RU" i="1" dirty="0">
                <a:latin typeface="Times New Roman"/>
                <a:ea typeface="ＭＳ 明朝"/>
              </a:rPr>
              <a:t>т</a:t>
            </a:r>
            <a:r>
              <a:rPr lang="ru-RU" baseline="-25000" dirty="0">
                <a:latin typeface="Times New Roman"/>
                <a:ea typeface="ＭＳ 明朝"/>
              </a:rPr>
              <a:t>2</a:t>
            </a:r>
            <a:r>
              <a:rPr lang="ru-RU" i="1" dirty="0">
                <a:latin typeface="Times New Roman"/>
                <a:ea typeface="ＭＳ 明朝"/>
              </a:rPr>
              <a:t> </a:t>
            </a:r>
            <a:r>
              <a:rPr lang="ru-RU" dirty="0">
                <a:latin typeface="Times New Roman"/>
                <a:ea typeface="ＭＳ 明朝"/>
              </a:rPr>
              <a:t>прикреплена невесомая пружина жёсткостью </a:t>
            </a:r>
            <a:r>
              <a:rPr lang="en-US" i="1" dirty="0">
                <a:latin typeface="Times New Roman"/>
                <a:ea typeface="ＭＳ 明朝"/>
              </a:rPr>
              <a:t>k </a:t>
            </a:r>
            <a:r>
              <a:rPr lang="ru-RU" dirty="0">
                <a:latin typeface="Times New Roman"/>
                <a:ea typeface="ＭＳ 明朝"/>
              </a:rPr>
              <a:t>= 30 Н/м, верхний конец которой закреплён. Длина пружины в недеформированном состоянии </a:t>
            </a:r>
            <a:r>
              <a:rPr lang="en-US" i="1" dirty="0">
                <a:latin typeface="Times New Roman"/>
                <a:ea typeface="ＭＳ 明朝"/>
              </a:rPr>
              <a:t>l</a:t>
            </a:r>
            <a:r>
              <a:rPr lang="ru-RU" baseline="-25000" dirty="0">
                <a:latin typeface="Times New Roman"/>
                <a:ea typeface="ＭＳ 明朝"/>
              </a:rPr>
              <a:t>0</a:t>
            </a:r>
            <a:r>
              <a:rPr lang="ru-RU" i="1" dirty="0">
                <a:latin typeface="Times New Roman"/>
                <a:ea typeface="ＭＳ 明朝"/>
              </a:rPr>
              <a:t> = </a:t>
            </a:r>
            <a:r>
              <a:rPr lang="ru-RU" dirty="0">
                <a:latin typeface="Times New Roman"/>
                <a:ea typeface="ＭＳ 明朝"/>
              </a:rPr>
              <a:t>20 см. В начальный момент концы пружины связаны нитью длиной </a:t>
            </a:r>
            <a:r>
              <a:rPr lang="en-US" i="1" dirty="0">
                <a:latin typeface="Times New Roman"/>
                <a:ea typeface="ＭＳ 明朝"/>
              </a:rPr>
              <a:t>l </a:t>
            </a:r>
            <a:r>
              <a:rPr lang="ru-RU" dirty="0">
                <a:latin typeface="Times New Roman"/>
                <a:ea typeface="ＭＳ 明朝"/>
              </a:rPr>
              <a:t>= 10 см. Определите силу реакции стержня, действующую на массу </a:t>
            </a:r>
            <a:r>
              <a:rPr lang="ru-RU" i="1" dirty="0">
                <a:latin typeface="Times New Roman"/>
                <a:ea typeface="ＭＳ 明朝"/>
              </a:rPr>
              <a:t>т</a:t>
            </a:r>
            <a:r>
              <a:rPr lang="ru-RU" i="1" baseline="-25000" dirty="0">
                <a:latin typeface="Times New Roman"/>
                <a:ea typeface="ＭＳ 明朝"/>
              </a:rPr>
              <a:t>2</a:t>
            </a:r>
            <a:r>
              <a:rPr lang="ru-RU" i="1" dirty="0">
                <a:latin typeface="Times New Roman"/>
                <a:ea typeface="ＭＳ 明朝"/>
              </a:rPr>
              <a:t> </a:t>
            </a:r>
            <a:r>
              <a:rPr lang="ru-RU" dirty="0">
                <a:latin typeface="Times New Roman"/>
                <a:ea typeface="ＭＳ 明朝"/>
              </a:rPr>
              <a:t>сразу после пережигания нити</a:t>
            </a:r>
            <a:r>
              <a:rPr lang="ru-RU" dirty="0" smtClean="0">
                <a:latin typeface="Times New Roman"/>
                <a:ea typeface="ＭＳ 明朝"/>
              </a:rPr>
              <a:t>.</a:t>
            </a:r>
            <a:endParaRPr lang="ru-RU" dirty="0">
              <a:latin typeface="Times New Roman" panose="02020603050405020304" pitchFamily="18" charset="0"/>
              <a:cs typeface="Times New Roman" panose="02020603050405020304" pitchFamily="18" charset="0"/>
            </a:endParaRPr>
          </a:p>
        </p:txBody>
      </p:sp>
      <p:pic>
        <p:nvPicPr>
          <p:cNvPr id="4" name="Изображение 3" descr="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7764" y="2276872"/>
            <a:ext cx="1790700" cy="3048000"/>
          </a:xfrm>
          <a:prstGeom prst="rect">
            <a:avLst/>
          </a:prstGeom>
        </p:spPr>
      </p:pic>
    </p:spTree>
    <p:extLst>
      <p:ext uri="{BB962C8B-B14F-4D97-AF65-F5344CB8AC3E}">
        <p14:creationId xmlns:p14="http://schemas.microsoft.com/office/powerpoint/2010/main" val="297497505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latin typeface="Times New Roman" panose="02020603050405020304" pitchFamily="18" charset="0"/>
                <a:cs typeface="Times New Roman" panose="02020603050405020304" pitchFamily="18" charset="0"/>
              </a:rPr>
              <a:t>Найдите ошибку. Пример 1</a:t>
            </a:r>
          </a:p>
        </p:txBody>
      </p:sp>
      <p:pic>
        <p:nvPicPr>
          <p:cNvPr id="7" name="Изображение 6" descr="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048" y="1903700"/>
            <a:ext cx="8244408" cy="4117588"/>
          </a:xfrm>
          <a:prstGeom prst="rect">
            <a:avLst/>
          </a:prstGeom>
        </p:spPr>
      </p:pic>
    </p:spTree>
    <p:extLst>
      <p:ext uri="{BB962C8B-B14F-4D97-AF65-F5344CB8AC3E}">
        <p14:creationId xmlns:p14="http://schemas.microsoft.com/office/powerpoint/2010/main" val="73949406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latin typeface="Times New Roman" panose="02020603050405020304" pitchFamily="18" charset="0"/>
                <a:cs typeface="Times New Roman" panose="02020603050405020304" pitchFamily="18" charset="0"/>
              </a:rPr>
              <a:t>Найдите ошибку. Пример 1</a:t>
            </a:r>
          </a:p>
        </p:txBody>
      </p:sp>
      <p:sp>
        <p:nvSpPr>
          <p:cNvPr id="3" name="Объект 2"/>
          <p:cNvSpPr>
            <a:spLocks noGrp="1"/>
          </p:cNvSpPr>
          <p:nvPr>
            <p:ph idx="1"/>
          </p:nvPr>
        </p:nvSpPr>
        <p:spPr>
          <a:xfrm>
            <a:off x="529208" y="2348880"/>
            <a:ext cx="5194920" cy="3672408"/>
          </a:xfrm>
        </p:spPr>
        <p:txBody>
          <a:bodyPr>
            <a:normAutofit fontScale="92500"/>
          </a:bodyPr>
          <a:lstStyle/>
          <a:p>
            <a:pPr marL="0" indent="0" algn="just">
              <a:buNone/>
            </a:pPr>
            <a:r>
              <a:rPr lang="ru-RU" dirty="0" smtClean="0">
                <a:latin typeface="Times New Roman"/>
                <a:ea typeface="ＭＳ 明朝"/>
                <a:cs typeface="Times New Roman" panose="02020603050405020304" pitchFamily="18" charset="0"/>
              </a:rPr>
              <a:t>Сравните рисунок и ответ:</a:t>
            </a:r>
          </a:p>
          <a:p>
            <a:pPr marL="0" indent="0" algn="just">
              <a:buNone/>
            </a:pPr>
            <a:endParaRPr lang="ru-RU" dirty="0">
              <a:latin typeface="Times New Roman"/>
              <a:ea typeface="ＭＳ 明朝"/>
              <a:cs typeface="Times New Roman" panose="02020603050405020304" pitchFamily="18" charset="0"/>
            </a:endParaRPr>
          </a:p>
          <a:p>
            <a:pPr marL="0" indent="0" algn="just">
              <a:buNone/>
            </a:pPr>
            <a:endParaRPr lang="ru-RU" dirty="0" smtClean="0">
              <a:latin typeface="Times New Roman"/>
              <a:ea typeface="ＭＳ 明朝"/>
              <a:cs typeface="Times New Roman" panose="02020603050405020304" pitchFamily="18" charset="0"/>
            </a:endParaRPr>
          </a:p>
          <a:p>
            <a:pPr marL="0" indent="0" algn="just">
              <a:buNone/>
            </a:pPr>
            <a:endParaRPr lang="ru-RU" dirty="0">
              <a:latin typeface="Times New Roman"/>
              <a:ea typeface="ＭＳ 明朝"/>
              <a:cs typeface="Times New Roman" panose="02020603050405020304" pitchFamily="18" charset="0"/>
            </a:endParaRPr>
          </a:p>
          <a:p>
            <a:pPr marL="0" indent="0" algn="just">
              <a:buNone/>
            </a:pPr>
            <a:r>
              <a:rPr lang="ru-RU" dirty="0" smtClean="0">
                <a:solidFill>
                  <a:srgbClr val="FF0000"/>
                </a:solidFill>
                <a:latin typeface="Times New Roman" panose="02020603050405020304" pitchFamily="18" charset="0"/>
                <a:cs typeface="Times New Roman" panose="02020603050405020304" pitchFamily="18" charset="0"/>
              </a:rPr>
              <a:t>Рассмотрим частные случаи при </a:t>
            </a:r>
            <a:r>
              <a:rPr lang="ru-RU" i="1" dirty="0" smtClean="0">
                <a:solidFill>
                  <a:srgbClr val="FF0000"/>
                </a:solidFill>
                <a:latin typeface="Times New Roman"/>
                <a:ea typeface="ＭＳ 明朝"/>
              </a:rPr>
              <a:t>т</a:t>
            </a:r>
            <a:r>
              <a:rPr lang="ru-RU" baseline="-25000" dirty="0" smtClean="0">
                <a:solidFill>
                  <a:srgbClr val="FF0000"/>
                </a:solidFill>
                <a:latin typeface="Times New Roman"/>
                <a:ea typeface="ＭＳ 明朝"/>
              </a:rPr>
              <a:t>1 </a:t>
            </a:r>
            <a:r>
              <a:rPr lang="ru-RU" dirty="0" smtClean="0">
                <a:solidFill>
                  <a:srgbClr val="FF0000"/>
                </a:solidFill>
                <a:latin typeface="Times New Roman" panose="02020603050405020304" pitchFamily="18" charset="0"/>
                <a:cs typeface="Times New Roman" panose="02020603050405020304" pitchFamily="18" charset="0"/>
              </a:rPr>
              <a:t>= 0 и </a:t>
            </a:r>
            <a:r>
              <a:rPr lang="ru-RU" i="1" dirty="0" smtClean="0">
                <a:solidFill>
                  <a:srgbClr val="FF0000"/>
                </a:solidFill>
                <a:latin typeface="Times New Roman"/>
                <a:ea typeface="ＭＳ 明朝"/>
              </a:rPr>
              <a:t>т</a:t>
            </a:r>
            <a:r>
              <a:rPr lang="ru-RU" baseline="-25000" dirty="0" smtClean="0">
                <a:solidFill>
                  <a:srgbClr val="FF0000"/>
                </a:solidFill>
                <a:latin typeface="Times New Roman"/>
                <a:ea typeface="ＭＳ 明朝"/>
              </a:rPr>
              <a:t>2 </a:t>
            </a:r>
            <a:r>
              <a:rPr lang="ru-RU" dirty="0" smtClean="0">
                <a:solidFill>
                  <a:srgbClr val="FF0000"/>
                </a:solidFill>
                <a:latin typeface="Times New Roman" panose="02020603050405020304" pitchFamily="18" charset="0"/>
                <a:cs typeface="Times New Roman" panose="02020603050405020304" pitchFamily="18" charset="0"/>
              </a:rPr>
              <a:t>= 0. В каком случае сила натяжения </a:t>
            </a:r>
            <a:r>
              <a:rPr lang="ru-RU" i="1" dirty="0" smtClean="0">
                <a:solidFill>
                  <a:srgbClr val="FF0000"/>
                </a:solidFill>
                <a:latin typeface="Times New Roman" panose="02020603050405020304" pitchFamily="18" charset="0"/>
                <a:cs typeface="Times New Roman" panose="02020603050405020304" pitchFamily="18" charset="0"/>
              </a:rPr>
              <a:t>Т</a:t>
            </a:r>
            <a:r>
              <a:rPr lang="ru-RU" dirty="0" smtClean="0">
                <a:solidFill>
                  <a:srgbClr val="FF0000"/>
                </a:solidFill>
                <a:latin typeface="Times New Roman" panose="02020603050405020304" pitchFamily="18" charset="0"/>
                <a:cs typeface="Times New Roman" panose="02020603050405020304" pitchFamily="18" charset="0"/>
              </a:rPr>
              <a:t> = 0?</a:t>
            </a:r>
            <a:endParaRPr lang="ru-RU" dirty="0">
              <a:solidFill>
                <a:srgbClr val="FF0000"/>
              </a:solidFill>
              <a:latin typeface="Times New Roman" panose="02020603050405020304" pitchFamily="18" charset="0"/>
              <a:cs typeface="Times New Roman" panose="02020603050405020304" pitchFamily="18" charset="0"/>
            </a:endParaRPr>
          </a:p>
        </p:txBody>
      </p:sp>
      <p:pic>
        <p:nvPicPr>
          <p:cNvPr id="4" name="Изображение 3" descr="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2132856"/>
            <a:ext cx="1790700" cy="3048000"/>
          </a:xfrm>
          <a:prstGeom prst="rect">
            <a:avLst/>
          </a:prstGeom>
        </p:spPr>
      </p:pic>
      <p:pic>
        <p:nvPicPr>
          <p:cNvPr id="6" name="Изображение 5" descr="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3284984"/>
            <a:ext cx="5616624" cy="1010992"/>
          </a:xfrm>
          <a:prstGeom prst="rect">
            <a:avLst/>
          </a:prstGeom>
        </p:spPr>
      </p:pic>
    </p:spTree>
    <p:extLst>
      <p:ext uri="{BB962C8B-B14F-4D97-AF65-F5344CB8AC3E}">
        <p14:creationId xmlns:p14="http://schemas.microsoft.com/office/powerpoint/2010/main" val="32057087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latin typeface="Times New Roman" panose="02020603050405020304" pitchFamily="18" charset="0"/>
                <a:cs typeface="Times New Roman" panose="02020603050405020304" pitchFamily="18" charset="0"/>
              </a:rPr>
              <a:t>Найдите ошибку. Пример </a:t>
            </a:r>
            <a:r>
              <a:rPr lang="ru-RU" dirty="0" smtClean="0">
                <a:latin typeface="Times New Roman" panose="02020603050405020304" pitchFamily="18" charset="0"/>
                <a:cs typeface="Times New Roman" panose="02020603050405020304" pitchFamily="18" charset="0"/>
              </a:rPr>
              <a:t>2</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39552" y="1556792"/>
            <a:ext cx="5112568" cy="4608512"/>
          </a:xfrm>
        </p:spPr>
        <p:txBody>
          <a:bodyPr>
            <a:normAutofit fontScale="92500" lnSpcReduction="20000"/>
          </a:bodyPr>
          <a:lstStyle/>
          <a:p>
            <a:pPr marL="0" indent="0" algn="just">
              <a:buNone/>
            </a:pPr>
            <a:r>
              <a:rPr lang="ru-RU" dirty="0">
                <a:latin typeface="Times New Roman"/>
                <a:ea typeface="ＭＳ 明朝"/>
              </a:rPr>
              <a:t>На диаграмме (см. рисунок) показан процесс изменения состояния некоторого фиксированного количества идеального одноатомного газа. Опираясь на свои знания по молекулярной физике, объясните, как меняется температура газа по мере его перехода из состояния 1 в состояние 2.</a:t>
            </a:r>
          </a:p>
        </p:txBody>
      </p:sp>
      <p:pic>
        <p:nvPicPr>
          <p:cNvPr id="5" name="Изображение 4" descr="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4748" y="2286000"/>
            <a:ext cx="2679700" cy="2273300"/>
          </a:xfrm>
          <a:prstGeom prst="rect">
            <a:avLst/>
          </a:prstGeom>
        </p:spPr>
      </p:pic>
    </p:spTree>
    <p:extLst>
      <p:ext uri="{BB962C8B-B14F-4D97-AF65-F5344CB8AC3E}">
        <p14:creationId xmlns:p14="http://schemas.microsoft.com/office/powerpoint/2010/main" val="6246043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latin typeface="Times New Roman" panose="02020603050405020304" pitchFamily="18" charset="0"/>
                <a:cs typeface="Times New Roman" panose="02020603050405020304" pitchFamily="18" charset="0"/>
              </a:rPr>
              <a:t>Найдите ошибку. Пример </a:t>
            </a:r>
            <a:r>
              <a:rPr lang="ru-RU" dirty="0" smtClean="0">
                <a:latin typeface="Times New Roman" panose="02020603050405020304" pitchFamily="18" charset="0"/>
                <a:cs typeface="Times New Roman" panose="02020603050405020304" pitchFamily="18" charset="0"/>
              </a:rPr>
              <a:t>2</a:t>
            </a:r>
            <a:endParaRPr lang="ru-RU" dirty="0">
              <a:latin typeface="Times New Roman" panose="02020603050405020304" pitchFamily="18" charset="0"/>
              <a:cs typeface="Times New Roman" panose="02020603050405020304" pitchFamily="18" charset="0"/>
            </a:endParaRPr>
          </a:p>
        </p:txBody>
      </p:sp>
      <p:pic>
        <p:nvPicPr>
          <p:cNvPr id="6" name="Изображение 5" descr="1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056" y="2034556"/>
            <a:ext cx="8244408" cy="3266652"/>
          </a:xfrm>
          <a:prstGeom prst="rect">
            <a:avLst/>
          </a:prstGeom>
        </p:spPr>
      </p:pic>
    </p:spTree>
    <p:extLst>
      <p:ext uri="{BB962C8B-B14F-4D97-AF65-F5344CB8AC3E}">
        <p14:creationId xmlns:p14="http://schemas.microsoft.com/office/powerpoint/2010/main" val="288935255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latin typeface="Times New Roman" panose="02020603050405020304" pitchFamily="18" charset="0"/>
                <a:cs typeface="Times New Roman" panose="02020603050405020304" pitchFamily="18" charset="0"/>
              </a:rPr>
              <a:t>Найдите ошибку. Пример </a:t>
            </a:r>
            <a:r>
              <a:rPr lang="ru-RU" dirty="0" smtClean="0">
                <a:latin typeface="Times New Roman" panose="02020603050405020304" pitchFamily="18" charset="0"/>
                <a:cs typeface="Times New Roman" panose="02020603050405020304" pitchFamily="18" charset="0"/>
              </a:rPr>
              <a:t>2</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39552" y="1556792"/>
            <a:ext cx="5112568" cy="4320480"/>
          </a:xfrm>
        </p:spPr>
        <p:txBody>
          <a:bodyPr>
            <a:normAutofit fontScale="92500" lnSpcReduction="10000"/>
          </a:bodyPr>
          <a:lstStyle/>
          <a:p>
            <a:pPr marL="0" indent="0" algn="just">
              <a:buNone/>
            </a:pPr>
            <a:r>
              <a:rPr lang="ru-RU" dirty="0" smtClean="0">
                <a:latin typeface="Times New Roman"/>
                <a:ea typeface="ＭＳ 明朝"/>
              </a:rPr>
              <a:t>Как будет меняться температура на втором участке?</a:t>
            </a:r>
          </a:p>
          <a:p>
            <a:pPr marL="0" indent="0" algn="just">
              <a:buNone/>
            </a:pPr>
            <a:r>
              <a:rPr lang="ru-RU" dirty="0">
                <a:solidFill>
                  <a:srgbClr val="FF0000"/>
                </a:solidFill>
                <a:latin typeface="Times New Roman"/>
                <a:ea typeface="ＭＳ 明朝"/>
              </a:rPr>
              <a:t>На участке от точки перелома до точки 2 температура не будет возрастать монотонно; легко показать, что она будет сначала возрастать, а затем (после достижения максимума) убывать. </a:t>
            </a:r>
          </a:p>
        </p:txBody>
      </p:sp>
      <p:pic>
        <p:nvPicPr>
          <p:cNvPr id="4" name="Изображение 3" descr="1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9080" y="1617588"/>
            <a:ext cx="3073400" cy="2603500"/>
          </a:xfrm>
          <a:prstGeom prst="rect">
            <a:avLst/>
          </a:prstGeom>
        </p:spPr>
      </p:pic>
    </p:spTree>
    <p:extLst>
      <p:ext uri="{BB962C8B-B14F-4D97-AF65-F5344CB8AC3E}">
        <p14:creationId xmlns:p14="http://schemas.microsoft.com/office/powerpoint/2010/main" val="28893525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latin typeface="Times New Roman" panose="02020603050405020304" pitchFamily="18" charset="0"/>
                <a:cs typeface="Times New Roman" panose="02020603050405020304" pitchFamily="18" charset="0"/>
              </a:rPr>
              <a:t>Найдите ошибку. Пример 3</a:t>
            </a:r>
          </a:p>
        </p:txBody>
      </p:sp>
      <p:sp>
        <p:nvSpPr>
          <p:cNvPr id="3" name="Объект 2"/>
          <p:cNvSpPr>
            <a:spLocks noGrp="1"/>
          </p:cNvSpPr>
          <p:nvPr>
            <p:ph idx="1"/>
          </p:nvPr>
        </p:nvSpPr>
        <p:spPr>
          <a:xfrm>
            <a:off x="539552" y="1556792"/>
            <a:ext cx="5112568" cy="4320480"/>
          </a:xfrm>
        </p:spPr>
        <p:txBody>
          <a:bodyPr>
            <a:normAutofit fontScale="92500" lnSpcReduction="20000"/>
          </a:bodyPr>
          <a:lstStyle/>
          <a:p>
            <a:pPr marL="0" indent="0" algn="just">
              <a:buNone/>
            </a:pPr>
            <a:r>
              <a:rPr lang="ru-RU" dirty="0" smtClean="0">
                <a:latin typeface="Times New Roman"/>
                <a:ea typeface="ＭＳ 明朝"/>
              </a:rPr>
              <a:t>Над одним молем идеального одноатомного газа провели процесс </a:t>
            </a:r>
            <a:r>
              <a:rPr lang="ru-RU" dirty="0">
                <a:latin typeface="Times New Roman"/>
                <a:ea typeface="ＭＳ 明朝"/>
              </a:rPr>
              <a:t>1–2–3</a:t>
            </a:r>
            <a:r>
              <a:rPr lang="ru-RU" dirty="0" smtClean="0">
                <a:latin typeface="Times New Roman"/>
                <a:ea typeface="ＭＳ 明朝"/>
              </a:rPr>
              <a:t>, график которого приведён на рисунке в координатах </a:t>
            </a:r>
            <a:r>
              <a:rPr lang="en-US" i="1" dirty="0" smtClean="0">
                <a:latin typeface="Times New Roman"/>
                <a:ea typeface="ＭＳ 明朝"/>
              </a:rPr>
              <a:t>V</a:t>
            </a:r>
            <a:r>
              <a:rPr lang="en-US" dirty="0" smtClean="0">
                <a:latin typeface="Times New Roman"/>
                <a:ea typeface="ＭＳ 明朝"/>
              </a:rPr>
              <a:t>/</a:t>
            </a:r>
            <a:r>
              <a:rPr lang="en-US" i="1" dirty="0" smtClean="0">
                <a:latin typeface="Times New Roman"/>
                <a:ea typeface="ＭＳ 明朝"/>
              </a:rPr>
              <a:t>V</a:t>
            </a:r>
            <a:r>
              <a:rPr lang="en-US" baseline="-25000" dirty="0" smtClean="0">
                <a:latin typeface="Times New Roman"/>
                <a:ea typeface="ＭＳ 明朝"/>
              </a:rPr>
              <a:t>1</a:t>
            </a:r>
            <a:r>
              <a:rPr lang="ru-RU" dirty="0" smtClean="0">
                <a:latin typeface="Times New Roman"/>
                <a:ea typeface="ＭＳ 明朝"/>
              </a:rPr>
              <a:t> и </a:t>
            </a:r>
            <a:r>
              <a:rPr lang="ru-RU" i="1" dirty="0" smtClean="0">
                <a:latin typeface="Times New Roman"/>
                <a:ea typeface="ＭＳ 明朝"/>
              </a:rPr>
              <a:t>р</a:t>
            </a:r>
            <a:r>
              <a:rPr lang="ru-RU" dirty="0" smtClean="0">
                <a:latin typeface="Times New Roman"/>
                <a:ea typeface="ＭＳ 明朝"/>
              </a:rPr>
              <a:t>/</a:t>
            </a:r>
            <a:r>
              <a:rPr lang="ru-RU" i="1" dirty="0" smtClean="0">
                <a:latin typeface="Times New Roman"/>
                <a:ea typeface="ＭＳ 明朝"/>
              </a:rPr>
              <a:t>р</a:t>
            </a:r>
            <a:r>
              <a:rPr lang="ru-RU" baseline="-25000" dirty="0" smtClean="0">
                <a:latin typeface="Times New Roman"/>
                <a:ea typeface="ＭＳ 明朝"/>
              </a:rPr>
              <a:t>1</a:t>
            </a:r>
            <a:r>
              <a:rPr lang="ru-RU" dirty="0" smtClean="0">
                <a:latin typeface="Times New Roman"/>
                <a:ea typeface="ＭＳ 明朝"/>
              </a:rPr>
              <a:t>, где </a:t>
            </a:r>
            <a:r>
              <a:rPr lang="en-US" i="1" dirty="0">
                <a:latin typeface="Times New Roman"/>
                <a:ea typeface="ＭＳ 明朝"/>
              </a:rPr>
              <a:t>V</a:t>
            </a:r>
            <a:r>
              <a:rPr lang="en-US" baseline="-25000" dirty="0">
                <a:latin typeface="Times New Roman"/>
                <a:ea typeface="ＭＳ 明朝"/>
              </a:rPr>
              <a:t>1</a:t>
            </a:r>
            <a:r>
              <a:rPr lang="ru-RU" dirty="0" smtClean="0">
                <a:latin typeface="Times New Roman"/>
                <a:ea typeface="ＭＳ 明朝"/>
              </a:rPr>
              <a:t> = 1 м</a:t>
            </a:r>
            <a:r>
              <a:rPr lang="ru-RU" baseline="30000" dirty="0" smtClean="0">
                <a:latin typeface="Times New Roman"/>
                <a:ea typeface="ＭＳ 明朝"/>
              </a:rPr>
              <a:t>3</a:t>
            </a:r>
            <a:r>
              <a:rPr lang="ru-RU" dirty="0" smtClean="0">
                <a:latin typeface="Times New Roman"/>
                <a:ea typeface="ＭＳ 明朝"/>
              </a:rPr>
              <a:t> и </a:t>
            </a:r>
            <a:r>
              <a:rPr lang="ru-RU" i="1" dirty="0">
                <a:latin typeface="Times New Roman"/>
                <a:ea typeface="ＭＳ 明朝"/>
              </a:rPr>
              <a:t>р</a:t>
            </a:r>
            <a:r>
              <a:rPr lang="ru-RU" baseline="-25000" dirty="0">
                <a:latin typeface="Times New Roman"/>
                <a:ea typeface="ＭＳ 明朝"/>
              </a:rPr>
              <a:t>1</a:t>
            </a:r>
            <a:r>
              <a:rPr lang="ru-RU" dirty="0" smtClean="0">
                <a:latin typeface="Times New Roman"/>
                <a:ea typeface="ＭＳ 明朝"/>
              </a:rPr>
              <a:t> = 2</a:t>
            </a:r>
            <a:r>
              <a:rPr lang="ru-RU" b="1" baseline="30000" dirty="0" smtClean="0">
                <a:latin typeface="Times New Roman"/>
                <a:ea typeface="ＭＳ 明朝"/>
              </a:rPr>
              <a:t>.</a:t>
            </a:r>
            <a:r>
              <a:rPr lang="ru-RU" dirty="0" smtClean="0">
                <a:latin typeface="Times New Roman"/>
                <a:ea typeface="ＭＳ 明朝"/>
              </a:rPr>
              <a:t>10</a:t>
            </a:r>
            <a:r>
              <a:rPr lang="ru-RU" baseline="30000" dirty="0" smtClean="0">
                <a:latin typeface="Times New Roman"/>
                <a:ea typeface="ＭＳ 明朝"/>
              </a:rPr>
              <a:t>5</a:t>
            </a:r>
            <a:r>
              <a:rPr lang="ru-RU" dirty="0" smtClean="0">
                <a:latin typeface="Times New Roman"/>
                <a:ea typeface="ＭＳ 明朝"/>
              </a:rPr>
              <a:t> Па – объём и давление газа в состоянии 1. Найдите количество теплоты, сообщённое газу в данном процессе 1–2–3.</a:t>
            </a:r>
            <a:endParaRPr lang="ru-RU" dirty="0">
              <a:latin typeface="Times New Roman"/>
              <a:ea typeface="ＭＳ 明朝"/>
            </a:endParaRPr>
          </a:p>
        </p:txBody>
      </p:sp>
      <p:pic>
        <p:nvPicPr>
          <p:cNvPr id="4" name="Изображение 3" descr="1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2113260"/>
            <a:ext cx="3136900" cy="2755900"/>
          </a:xfrm>
          <a:prstGeom prst="rect">
            <a:avLst/>
          </a:prstGeom>
        </p:spPr>
      </p:pic>
    </p:spTree>
    <p:extLst>
      <p:ext uri="{BB962C8B-B14F-4D97-AF65-F5344CB8AC3E}">
        <p14:creationId xmlns:p14="http://schemas.microsoft.com/office/powerpoint/2010/main" val="25993831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ormAutofit/>
          </a:bodyPr>
          <a:lstStyle/>
          <a:p>
            <a:pPr marL="0" indent="0"/>
            <a:r>
              <a:rPr lang="ru-RU" dirty="0" smtClean="0">
                <a:latin typeface="Times New Roman" panose="02020603050405020304" pitchFamily="18" charset="0"/>
                <a:cs typeface="Times New Roman" panose="02020603050405020304" pitchFamily="18" charset="0"/>
              </a:rPr>
              <a:t>Этот день в истории</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14 марта</a:t>
            </a:r>
            <a:endParaRPr lang="ru-RU" dirty="0">
              <a:latin typeface="Times New Roman" panose="02020603050405020304" pitchFamily="18" charset="0"/>
              <a:cs typeface="Times New Roman" panose="02020603050405020304" pitchFamily="18" charset="0"/>
            </a:endParaRPr>
          </a:p>
        </p:txBody>
      </p:sp>
      <p:pic>
        <p:nvPicPr>
          <p:cNvPr id="5" name="Изображение 4" descr="2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053134"/>
            <a:ext cx="3840088" cy="3248074"/>
          </a:xfrm>
          <a:prstGeom prst="rect">
            <a:avLst/>
          </a:prstGeom>
        </p:spPr>
      </p:pic>
      <p:pic>
        <p:nvPicPr>
          <p:cNvPr id="6" name="Изображение 5" descr="2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6407" y="2146920"/>
            <a:ext cx="4070049" cy="3154288"/>
          </a:xfrm>
          <a:prstGeom prst="rect">
            <a:avLst/>
          </a:prstGeom>
        </p:spPr>
      </p:pic>
      <p:sp>
        <p:nvSpPr>
          <p:cNvPr id="7" name="TextBox 6"/>
          <p:cNvSpPr txBox="1"/>
          <p:nvPr/>
        </p:nvSpPr>
        <p:spPr>
          <a:xfrm>
            <a:off x="1379582" y="5517232"/>
            <a:ext cx="1896274" cy="707886"/>
          </a:xfrm>
          <a:prstGeom prst="rect">
            <a:avLst/>
          </a:prstGeom>
          <a:noFill/>
        </p:spPr>
        <p:txBody>
          <a:bodyPr wrap="square" rtlCol="0">
            <a:spAutoFit/>
          </a:bodyPr>
          <a:lstStyle/>
          <a:p>
            <a:pPr algn="ctr"/>
            <a:r>
              <a:rPr lang="ru-RU" sz="4000" dirty="0" smtClean="0">
                <a:latin typeface="Times New Roman"/>
                <a:cs typeface="Times New Roman"/>
              </a:rPr>
              <a:t>1879</a:t>
            </a:r>
            <a:endParaRPr lang="ru-RU" sz="4000" dirty="0">
              <a:latin typeface="Times New Roman"/>
              <a:cs typeface="Times New Roman"/>
            </a:endParaRPr>
          </a:p>
        </p:txBody>
      </p:sp>
      <p:sp>
        <p:nvSpPr>
          <p:cNvPr id="8" name="TextBox 7"/>
          <p:cNvSpPr txBox="1"/>
          <p:nvPr/>
        </p:nvSpPr>
        <p:spPr>
          <a:xfrm>
            <a:off x="5556046" y="5529426"/>
            <a:ext cx="1896274" cy="707886"/>
          </a:xfrm>
          <a:prstGeom prst="rect">
            <a:avLst/>
          </a:prstGeom>
          <a:noFill/>
        </p:spPr>
        <p:txBody>
          <a:bodyPr wrap="square" rtlCol="0">
            <a:spAutoFit/>
          </a:bodyPr>
          <a:lstStyle/>
          <a:p>
            <a:pPr algn="ctr"/>
            <a:r>
              <a:rPr lang="ru-RU" sz="4000" dirty="0" smtClean="0">
                <a:latin typeface="Times New Roman"/>
                <a:cs typeface="Times New Roman"/>
              </a:rPr>
              <a:t>1988</a:t>
            </a:r>
            <a:endParaRPr lang="ru-RU" sz="4000" dirty="0">
              <a:latin typeface="Times New Roman"/>
              <a:cs typeface="Times New Roman"/>
            </a:endParaRPr>
          </a:p>
        </p:txBody>
      </p:sp>
    </p:spTree>
    <p:extLst>
      <p:ext uri="{BB962C8B-B14F-4D97-AF65-F5344CB8AC3E}">
        <p14:creationId xmlns:p14="http://schemas.microsoft.com/office/powerpoint/2010/main" val="99089826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latin typeface="Times New Roman" panose="02020603050405020304" pitchFamily="18" charset="0"/>
                <a:cs typeface="Times New Roman" panose="02020603050405020304" pitchFamily="18" charset="0"/>
              </a:rPr>
              <a:t>Найдите ошибку. Пример 3</a:t>
            </a:r>
          </a:p>
        </p:txBody>
      </p:sp>
      <p:sp>
        <p:nvSpPr>
          <p:cNvPr id="3" name="Объект 2"/>
          <p:cNvSpPr>
            <a:spLocks noGrp="1"/>
          </p:cNvSpPr>
          <p:nvPr>
            <p:ph idx="1"/>
          </p:nvPr>
        </p:nvSpPr>
        <p:spPr>
          <a:xfrm>
            <a:off x="539552" y="1556792"/>
            <a:ext cx="5112568" cy="4320480"/>
          </a:xfrm>
        </p:spPr>
        <p:txBody>
          <a:bodyPr>
            <a:normAutofit/>
          </a:bodyPr>
          <a:lstStyle/>
          <a:p>
            <a:pPr marL="0" indent="0" algn="just">
              <a:buNone/>
            </a:pPr>
            <a:r>
              <a:rPr lang="ru-RU" dirty="0" smtClean="0">
                <a:latin typeface="Times New Roman"/>
                <a:ea typeface="ＭＳ 明朝"/>
              </a:rPr>
              <a:t>Попробуем рассчитать по данным в условии задачи величину температуры в точке 1. Напомним, что </a:t>
            </a:r>
            <a:r>
              <a:rPr lang="en-US" i="1" dirty="0">
                <a:latin typeface="Times New Roman"/>
                <a:ea typeface="ＭＳ 明朝"/>
              </a:rPr>
              <a:t>V</a:t>
            </a:r>
            <a:r>
              <a:rPr lang="en-US" baseline="-25000" dirty="0">
                <a:latin typeface="Times New Roman"/>
                <a:ea typeface="ＭＳ 明朝"/>
              </a:rPr>
              <a:t>1</a:t>
            </a:r>
            <a:r>
              <a:rPr lang="ru-RU" dirty="0">
                <a:latin typeface="Times New Roman"/>
                <a:ea typeface="ＭＳ 明朝"/>
              </a:rPr>
              <a:t> = 1 м</a:t>
            </a:r>
            <a:r>
              <a:rPr lang="ru-RU" baseline="30000" dirty="0">
                <a:latin typeface="Times New Roman"/>
                <a:ea typeface="ＭＳ 明朝"/>
              </a:rPr>
              <a:t>3</a:t>
            </a:r>
            <a:r>
              <a:rPr lang="ru-RU" dirty="0">
                <a:latin typeface="Times New Roman"/>
                <a:ea typeface="ＭＳ 明朝"/>
              </a:rPr>
              <a:t> и </a:t>
            </a:r>
            <a:r>
              <a:rPr lang="ru-RU" i="1" dirty="0">
                <a:latin typeface="Times New Roman"/>
                <a:ea typeface="ＭＳ 明朝"/>
              </a:rPr>
              <a:t>р</a:t>
            </a:r>
            <a:r>
              <a:rPr lang="ru-RU" baseline="-25000" dirty="0">
                <a:latin typeface="Times New Roman"/>
                <a:ea typeface="ＭＳ 明朝"/>
              </a:rPr>
              <a:t>1</a:t>
            </a:r>
            <a:r>
              <a:rPr lang="ru-RU" dirty="0">
                <a:latin typeface="Times New Roman"/>
                <a:ea typeface="ＭＳ 明朝"/>
              </a:rPr>
              <a:t> = 2</a:t>
            </a:r>
            <a:r>
              <a:rPr lang="ru-RU" b="1" baseline="30000" dirty="0">
                <a:latin typeface="Times New Roman"/>
                <a:ea typeface="ＭＳ 明朝"/>
              </a:rPr>
              <a:t>.</a:t>
            </a:r>
            <a:r>
              <a:rPr lang="ru-RU" dirty="0">
                <a:latin typeface="Times New Roman"/>
                <a:ea typeface="ＭＳ 明朝"/>
              </a:rPr>
              <a:t>10</a:t>
            </a:r>
            <a:r>
              <a:rPr lang="ru-RU" baseline="30000" dirty="0">
                <a:latin typeface="Times New Roman"/>
                <a:ea typeface="ＭＳ 明朝"/>
              </a:rPr>
              <a:t>5</a:t>
            </a:r>
            <a:r>
              <a:rPr lang="ru-RU" dirty="0">
                <a:latin typeface="Times New Roman"/>
                <a:ea typeface="ＭＳ 明朝"/>
              </a:rPr>
              <a:t> Па</a:t>
            </a:r>
            <a:r>
              <a:rPr lang="ru-RU" dirty="0" smtClean="0">
                <a:latin typeface="Times New Roman"/>
                <a:ea typeface="ＭＳ 明朝"/>
              </a:rPr>
              <a:t>.</a:t>
            </a:r>
          </a:p>
          <a:p>
            <a:pPr marL="0" indent="0" algn="just">
              <a:buNone/>
            </a:pPr>
            <a:r>
              <a:rPr lang="ru-RU" dirty="0" smtClean="0">
                <a:solidFill>
                  <a:srgbClr val="FF0000"/>
                </a:solidFill>
                <a:latin typeface="Times New Roman"/>
                <a:ea typeface="ＭＳ 明朝"/>
              </a:rPr>
              <a:t>Температура оказывается порядка 24000 К!</a:t>
            </a:r>
            <a:endParaRPr lang="ru-RU" dirty="0">
              <a:solidFill>
                <a:srgbClr val="FF0000"/>
              </a:solidFill>
              <a:latin typeface="Times New Roman"/>
              <a:ea typeface="ＭＳ 明朝"/>
            </a:endParaRPr>
          </a:p>
        </p:txBody>
      </p:sp>
      <p:pic>
        <p:nvPicPr>
          <p:cNvPr id="4" name="Изображение 3" descr="1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2113260"/>
            <a:ext cx="3136900" cy="2755900"/>
          </a:xfrm>
          <a:prstGeom prst="rect">
            <a:avLst/>
          </a:prstGeom>
        </p:spPr>
      </p:pic>
    </p:spTree>
    <p:extLst>
      <p:ext uri="{BB962C8B-B14F-4D97-AF65-F5344CB8AC3E}">
        <p14:creationId xmlns:p14="http://schemas.microsoft.com/office/powerpoint/2010/main" val="6750713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1824"/>
            <a:ext cx="8229600" cy="1143000"/>
          </a:xfrm>
        </p:spPr>
        <p:txBody>
          <a:bodyPr>
            <a:normAutofit fontScale="90000"/>
          </a:bodyPr>
          <a:lstStyle/>
          <a:p>
            <a:r>
              <a:rPr lang="ru-RU" dirty="0" smtClean="0">
                <a:latin typeface="Times New Roman" panose="02020603050405020304" pitchFamily="18" charset="0"/>
                <a:cs typeface="Times New Roman" panose="02020603050405020304" pitchFamily="18" charset="0"/>
              </a:rPr>
              <a:t>Удачи нашим ученикам при сдаче ЕГЭ и ОГЭ!</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2719461"/>
            <a:ext cx="8219256" cy="853555"/>
          </a:xfrm>
        </p:spPr>
        <p:txBody>
          <a:bodyPr/>
          <a:lstStyle/>
          <a:p>
            <a:pPr marL="0" indent="0" algn="ctr">
              <a:buNone/>
            </a:pPr>
            <a:r>
              <a:rPr lang="ru-RU" i="1" dirty="0" smtClean="0">
                <a:latin typeface="Times New Roman" panose="02020603050405020304" pitchFamily="18" charset="0"/>
                <a:ea typeface="MS Mincho"/>
                <a:cs typeface="Times New Roman" panose="02020603050405020304" pitchFamily="18" charset="0"/>
              </a:rPr>
              <a:t>Спасибо за внимание!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18743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0" indent="0"/>
            <a:r>
              <a:rPr lang="ru-RU" dirty="0">
                <a:latin typeface="Times New Roman" panose="02020603050405020304" pitchFamily="18" charset="0"/>
                <a:cs typeface="Times New Roman" panose="02020603050405020304" pitchFamily="18" charset="0"/>
              </a:rPr>
              <a:t>Можно ли к сдаче тестов </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готовиться </a:t>
            </a:r>
            <a:r>
              <a:rPr lang="ru-RU" dirty="0">
                <a:latin typeface="Times New Roman" panose="02020603050405020304" pitchFamily="18" charset="0"/>
                <a:cs typeface="Times New Roman" panose="02020603050405020304" pitchFamily="18" charset="0"/>
              </a:rPr>
              <a:t>по самим тестам</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2071389"/>
            <a:ext cx="8219256" cy="3589859"/>
          </a:xfrm>
        </p:spPr>
        <p:txBody>
          <a:bodyPr/>
          <a:lstStyle/>
          <a:p>
            <a:pPr marL="0" indent="0" algn="ctr">
              <a:buNone/>
            </a:pPr>
            <a:r>
              <a:rPr lang="ru-RU" dirty="0" smtClean="0">
                <a:latin typeface="Times New Roman" panose="02020603050405020304" pitchFamily="18" charset="0"/>
                <a:cs typeface="Times New Roman" panose="02020603050405020304" pitchFamily="18" charset="0"/>
              </a:rPr>
              <a:t>Л.Э. </a:t>
            </a:r>
            <a:r>
              <a:rPr lang="ru-RU" dirty="0" err="1" smtClean="0">
                <a:latin typeface="Times New Roman" panose="02020603050405020304" pitchFamily="18" charset="0"/>
                <a:cs typeface="Times New Roman" panose="02020603050405020304" pitchFamily="18" charset="0"/>
              </a:rPr>
              <a:t>Генденштейн</a:t>
            </a:r>
            <a:r>
              <a:rPr lang="ru-RU" dirty="0" smtClean="0">
                <a:latin typeface="Times New Roman" panose="02020603050405020304" pitchFamily="18" charset="0"/>
                <a:cs typeface="Times New Roman" panose="02020603050405020304" pitchFamily="18" charset="0"/>
              </a:rPr>
              <a:t>, В.А. Орлов</a:t>
            </a:r>
          </a:p>
          <a:p>
            <a:pPr marL="0" indent="0" algn="ctr">
              <a:buNone/>
            </a:pPr>
            <a:r>
              <a:rPr lang="ru-RU" dirty="0" smtClean="0">
                <a:latin typeface="Times New Roman" panose="02020603050405020304" pitchFamily="18" charset="0"/>
                <a:cs typeface="Times New Roman" panose="02020603050405020304" pitchFamily="18" charset="0"/>
              </a:rPr>
              <a:t>«Секреты» подготовки к ЕГЭ.</a:t>
            </a:r>
          </a:p>
          <a:p>
            <a:pPr marL="0" indent="0" algn="ctr">
              <a:buNone/>
            </a:pPr>
            <a:r>
              <a:rPr lang="ru-RU" dirty="0" smtClean="0">
                <a:latin typeface="Times New Roman" panose="02020603050405020304" pitchFamily="18" charset="0"/>
                <a:cs typeface="Times New Roman" panose="02020603050405020304" pitchFamily="18" charset="0"/>
              </a:rPr>
              <a:t>Физика-ПС. 2009. №17.</a:t>
            </a:r>
          </a:p>
        </p:txBody>
      </p:sp>
    </p:spTree>
    <p:extLst>
      <p:ext uri="{BB962C8B-B14F-4D97-AF65-F5344CB8AC3E}">
        <p14:creationId xmlns:p14="http://schemas.microsoft.com/office/powerpoint/2010/main" val="136279742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0" indent="0"/>
            <a:r>
              <a:rPr lang="ru-RU" dirty="0">
                <a:latin typeface="Times New Roman" panose="02020603050405020304" pitchFamily="18" charset="0"/>
                <a:cs typeface="Times New Roman" panose="02020603050405020304" pitchFamily="18" charset="0"/>
              </a:rPr>
              <a:t>Этапы подготовки к ЕГЭ:</a:t>
            </a:r>
          </a:p>
        </p:txBody>
      </p:sp>
      <p:sp>
        <p:nvSpPr>
          <p:cNvPr id="3" name="Объект 2"/>
          <p:cNvSpPr>
            <a:spLocks noGrp="1"/>
          </p:cNvSpPr>
          <p:nvPr>
            <p:ph idx="1"/>
          </p:nvPr>
        </p:nvSpPr>
        <p:spPr>
          <a:xfrm>
            <a:off x="457200" y="1556792"/>
            <a:ext cx="8219256" cy="4752528"/>
          </a:xfrm>
        </p:spPr>
        <p:txBody>
          <a:bodyPr>
            <a:normAutofit fontScale="92500" lnSpcReduction="10000"/>
          </a:bodyPr>
          <a:lstStyle/>
          <a:p>
            <a:pPr marL="514350" indent="-514350" algn="just">
              <a:buAutoNum type="arabicPeriod"/>
            </a:pPr>
            <a:r>
              <a:rPr lang="ru-RU" dirty="0" smtClean="0">
                <a:latin typeface="Times New Roman" panose="02020603050405020304" pitchFamily="18" charset="0"/>
                <a:cs typeface="Times New Roman" panose="02020603050405020304" pitchFamily="18" charset="0"/>
              </a:rPr>
              <a:t>забыть </a:t>
            </a:r>
            <a:r>
              <a:rPr lang="ru-RU" dirty="0">
                <a:latin typeface="Times New Roman" panose="02020603050405020304" pitchFamily="18" charset="0"/>
                <a:cs typeface="Times New Roman" panose="02020603050405020304" pitchFamily="18" charset="0"/>
              </a:rPr>
              <a:t>о контроле и всё внимание уделить </a:t>
            </a:r>
            <a:r>
              <a:rPr lang="ru-RU" dirty="0" smtClean="0">
                <a:latin typeface="Times New Roman" panose="02020603050405020304" pitchFamily="18" charset="0"/>
                <a:cs typeface="Times New Roman" panose="02020603050405020304" pitchFamily="18" charset="0"/>
              </a:rPr>
              <a:t>обучению;</a:t>
            </a:r>
          </a:p>
          <a:p>
            <a:pPr marL="514350" indent="-514350" algn="just">
              <a:buAutoNum type="arabicPeriod"/>
            </a:pPr>
            <a:r>
              <a:rPr lang="ru-RU" dirty="0" smtClean="0">
                <a:latin typeface="Times New Roman" panose="02020603050405020304" pitchFamily="18" charset="0"/>
                <a:cs typeface="Times New Roman" panose="02020603050405020304" pitchFamily="18" charset="0"/>
              </a:rPr>
              <a:t>много простых заданий без «подвохов»;</a:t>
            </a:r>
          </a:p>
          <a:p>
            <a:pPr marL="514350" indent="-514350" algn="just">
              <a:buFont typeface="Arial" panose="020B0604020202020204" pitchFamily="34" charset="0"/>
              <a:buAutoNum type="arabicPeriod"/>
            </a:pPr>
            <a:r>
              <a:rPr lang="ru-RU" dirty="0" smtClean="0">
                <a:latin typeface="Times New Roman" panose="02020603050405020304" pitchFamily="18" charset="0"/>
                <a:cs typeface="Times New Roman" panose="02020603050405020304" pitchFamily="18" charset="0"/>
              </a:rPr>
              <a:t>рассмотреть типичные </a:t>
            </a:r>
            <a:r>
              <a:rPr lang="ru-RU" dirty="0">
                <a:latin typeface="Times New Roman" panose="02020603050405020304" pitchFamily="18" charset="0"/>
                <a:cs typeface="Times New Roman" panose="02020603050405020304" pitchFamily="18" charset="0"/>
              </a:rPr>
              <a:t>«подвохи» с целью подвести к пониманию основных закономерностей в более сложных и непривычных </a:t>
            </a:r>
            <a:r>
              <a:rPr lang="ru-RU" dirty="0" smtClean="0">
                <a:latin typeface="Times New Roman" panose="02020603050405020304" pitchFamily="18" charset="0"/>
                <a:cs typeface="Times New Roman" panose="02020603050405020304" pitchFamily="18" charset="0"/>
              </a:rPr>
              <a:t>ситуациях;</a:t>
            </a:r>
          </a:p>
          <a:p>
            <a:pPr marL="514350" indent="-514350" algn="just">
              <a:buFont typeface="Arial" panose="020B0604020202020204" pitchFamily="34" charset="0"/>
              <a:buAutoNum type="arabicPeriod"/>
            </a:pPr>
            <a:r>
              <a:rPr lang="ru-RU" dirty="0">
                <a:latin typeface="Times New Roman" panose="02020603050405020304" pitchFamily="18" charset="0"/>
                <a:cs typeface="Times New Roman" panose="02020603050405020304" pitchFamily="18" charset="0"/>
              </a:rPr>
              <a:t>много заданий, в которых проверяется понимание, уже достигнутое ранее при решении задач с «подвохами».</a:t>
            </a:r>
          </a:p>
        </p:txBody>
      </p:sp>
    </p:spTree>
    <p:extLst>
      <p:ext uri="{BB962C8B-B14F-4D97-AF65-F5344CB8AC3E}">
        <p14:creationId xmlns:p14="http://schemas.microsoft.com/office/powerpoint/2010/main" val="8975073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latin typeface="Times New Roman" panose="02020603050405020304" pitchFamily="18" charset="0"/>
                <a:cs typeface="Times New Roman" panose="02020603050405020304" pitchFamily="18" charset="0"/>
              </a:rPr>
              <a:t>Используемые ресурсы</a:t>
            </a:r>
          </a:p>
        </p:txBody>
      </p:sp>
      <p:sp>
        <p:nvSpPr>
          <p:cNvPr id="3" name="Объект 2"/>
          <p:cNvSpPr>
            <a:spLocks noGrp="1"/>
          </p:cNvSpPr>
          <p:nvPr>
            <p:ph idx="1"/>
          </p:nvPr>
        </p:nvSpPr>
        <p:spPr>
          <a:xfrm>
            <a:off x="457200" y="1700808"/>
            <a:ext cx="8219256" cy="4237931"/>
          </a:xfrm>
        </p:spPr>
        <p:txBody>
          <a:bodyPr/>
          <a:lstStyle/>
          <a:p>
            <a:pPr marL="0" indent="0">
              <a:buNone/>
            </a:pPr>
            <a:r>
              <a:rPr lang="ru-RU" dirty="0" smtClean="0">
                <a:latin typeface="Times New Roman" panose="02020603050405020304" pitchFamily="18" charset="0"/>
                <a:cs typeface="Times New Roman" panose="02020603050405020304" pitchFamily="18" charset="0"/>
              </a:rPr>
              <a:t>							</a:t>
            </a:r>
            <a:r>
              <a:rPr lang="ru-RU" dirty="0" smtClean="0">
                <a:solidFill>
                  <a:srgbClr val="FF0000"/>
                </a:solidFill>
                <a:latin typeface="Times New Roman" panose="02020603050405020304" pitchFamily="18" charset="0"/>
                <a:cs typeface="Times New Roman" panose="02020603050405020304" pitchFamily="18" charset="0"/>
              </a:rPr>
              <a:t>Сумма</a:t>
            </a:r>
          </a:p>
          <a:p>
            <a:pPr marL="0" indent="0">
              <a:buNone/>
            </a:pPr>
            <a:r>
              <a:rPr lang="ru-RU" dirty="0" smtClean="0">
                <a:latin typeface="Times New Roman" panose="02020603050405020304" pitchFamily="18" charset="0"/>
                <a:cs typeface="Times New Roman" panose="02020603050405020304" pitchFamily="18" charset="0"/>
              </a:rPr>
              <a:t>							</a:t>
            </a:r>
            <a:r>
              <a:rPr lang="ru-RU" dirty="0">
                <a:solidFill>
                  <a:srgbClr val="FF0000"/>
                </a:solidFill>
                <a:latin typeface="Times New Roman" panose="02020603050405020304" pitchFamily="18" charset="0"/>
                <a:cs typeface="Times New Roman" panose="02020603050405020304" pitchFamily="18" charset="0"/>
              </a:rPr>
              <a:t>12,5 б</a:t>
            </a:r>
            <a:endParaRPr lang="ru-RU"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ru-RU" dirty="0" smtClean="0">
                <a:solidFill>
                  <a:srgbClr val="0000FF"/>
                </a:solidFill>
                <a:latin typeface="Times New Roman" panose="02020603050405020304" pitchFamily="18" charset="0"/>
                <a:cs typeface="Times New Roman" panose="02020603050405020304" pitchFamily="18" charset="0"/>
              </a:rPr>
              <a:t>ФИПИ				1   б</a:t>
            </a:r>
            <a:r>
              <a:rPr lang="ru-RU" dirty="0" smtClean="0">
                <a:latin typeface="Times New Roman" panose="02020603050405020304" pitchFamily="18" charset="0"/>
                <a:cs typeface="Times New Roman" panose="02020603050405020304" pitchFamily="18" charset="0"/>
              </a:rPr>
              <a:t>		</a:t>
            </a:r>
            <a:r>
              <a:rPr lang="ru-RU" dirty="0" smtClean="0">
                <a:solidFill>
                  <a:srgbClr val="FF0000"/>
                </a:solidFill>
                <a:latin typeface="Times New Roman" panose="02020603050405020304" pitchFamily="18" charset="0"/>
                <a:cs typeface="Times New Roman" panose="02020603050405020304" pitchFamily="18" charset="0"/>
              </a:rPr>
              <a:t>12    б</a:t>
            </a:r>
          </a:p>
          <a:p>
            <a:pPr marL="0" indent="0">
              <a:buNone/>
            </a:pPr>
            <a:r>
              <a:rPr lang="ru-RU" dirty="0">
                <a:solidFill>
                  <a:srgbClr val="0000FF"/>
                </a:solidFill>
                <a:latin typeface="Times New Roman" panose="02020603050405020304" pitchFamily="18" charset="0"/>
                <a:cs typeface="Times New Roman" panose="02020603050405020304" pitchFamily="18" charset="0"/>
              </a:rPr>
              <a:t>Решу ЕГЭ	</a:t>
            </a:r>
            <a:r>
              <a:rPr lang="ru-RU" dirty="0" smtClean="0">
                <a:solidFill>
                  <a:srgbClr val="0000FF"/>
                </a:solidFill>
                <a:latin typeface="Times New Roman" panose="02020603050405020304" pitchFamily="18" charset="0"/>
                <a:cs typeface="Times New Roman" panose="02020603050405020304" pitchFamily="18" charset="0"/>
              </a:rPr>
              <a:t> 			4   б</a:t>
            </a:r>
            <a:r>
              <a:rPr lang="ru-RU" dirty="0" smtClean="0">
                <a:latin typeface="Times New Roman" panose="02020603050405020304" pitchFamily="18" charset="0"/>
                <a:cs typeface="Times New Roman" panose="02020603050405020304" pitchFamily="18" charset="0"/>
              </a:rPr>
              <a:t>		</a:t>
            </a:r>
            <a:r>
              <a:rPr lang="ru-RU" dirty="0" smtClean="0">
                <a:solidFill>
                  <a:srgbClr val="FF0000"/>
                </a:solidFill>
                <a:latin typeface="Times New Roman" panose="02020603050405020304" pitchFamily="18" charset="0"/>
                <a:cs typeface="Times New Roman" panose="02020603050405020304" pitchFamily="18" charset="0"/>
              </a:rPr>
              <a:t>11,5 б</a:t>
            </a:r>
          </a:p>
          <a:p>
            <a:pPr marL="0" indent="0">
              <a:buNone/>
            </a:pPr>
            <a:r>
              <a:rPr lang="ru-RU" dirty="0" smtClean="0">
                <a:solidFill>
                  <a:srgbClr val="0000FF"/>
                </a:solidFill>
                <a:latin typeface="Times New Roman" panose="02020603050405020304" pitchFamily="18" charset="0"/>
                <a:cs typeface="Times New Roman" panose="02020603050405020304" pitchFamily="18" charset="0"/>
              </a:rPr>
              <a:t>Рождественская физика	7   б</a:t>
            </a:r>
            <a:r>
              <a:rPr lang="ru-RU" dirty="0" smtClean="0">
                <a:latin typeface="Times New Roman" panose="02020603050405020304" pitchFamily="18" charset="0"/>
                <a:cs typeface="Times New Roman" panose="02020603050405020304" pitchFamily="18" charset="0"/>
              </a:rPr>
              <a:t>		</a:t>
            </a:r>
            <a:r>
              <a:rPr lang="ru-RU" dirty="0" smtClean="0">
                <a:solidFill>
                  <a:srgbClr val="FF0000"/>
                </a:solidFill>
                <a:latin typeface="Times New Roman" panose="02020603050405020304" pitchFamily="18" charset="0"/>
                <a:cs typeface="Times New Roman" panose="02020603050405020304" pitchFamily="18" charset="0"/>
              </a:rPr>
              <a:t>11    б</a:t>
            </a:r>
          </a:p>
          <a:p>
            <a:pPr marL="0" indent="0">
              <a:buNone/>
            </a:pPr>
            <a:r>
              <a:rPr lang="ru-RU" dirty="0" smtClean="0">
                <a:solidFill>
                  <a:srgbClr val="0000FF"/>
                </a:solidFill>
                <a:latin typeface="Times New Roman" panose="02020603050405020304" pitchFamily="18" charset="0"/>
                <a:cs typeface="Times New Roman" panose="02020603050405020304" pitchFamily="18" charset="0"/>
              </a:rPr>
              <a:t>Иной ресурс			0,5 б</a:t>
            </a:r>
            <a:r>
              <a:rPr lang="ru-RU" dirty="0" smtClean="0">
                <a:latin typeface="Times New Roman" panose="02020603050405020304" pitchFamily="18" charset="0"/>
                <a:cs typeface="Times New Roman" panose="02020603050405020304" pitchFamily="18" charset="0"/>
              </a:rPr>
              <a:t>		</a:t>
            </a:r>
            <a:r>
              <a:rPr lang="ru-RU" dirty="0" smtClean="0">
                <a:solidFill>
                  <a:srgbClr val="FF0000"/>
                </a:solidFill>
                <a:latin typeface="Times New Roman" panose="02020603050405020304" pitchFamily="18" charset="0"/>
                <a:cs typeface="Times New Roman" panose="02020603050405020304" pitchFamily="18" charset="0"/>
              </a:rPr>
              <a:t>8,5   б</a:t>
            </a:r>
          </a:p>
          <a:p>
            <a:pPr marL="0" indent="0">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smtClean="0">
                <a:solidFill>
                  <a:srgbClr val="FF0000"/>
                </a:solidFill>
                <a:latin typeface="Times New Roman" panose="02020603050405020304" pitchFamily="18" charset="0"/>
                <a:cs typeface="Times New Roman" panose="02020603050405020304" pitchFamily="18" charset="0"/>
              </a:rPr>
              <a:t>8      б</a:t>
            </a:r>
            <a:endParaRPr lang="ru-RU"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18743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anose="02020603050405020304" pitchFamily="18" charset="0"/>
                <a:cs typeface="Times New Roman" panose="02020603050405020304" pitchFamily="18" charset="0"/>
              </a:rPr>
              <a:t>Рождественская физика</a:t>
            </a:r>
            <a:endParaRPr lang="ru-RU" dirty="0">
              <a:latin typeface="Times New Roman" panose="02020603050405020304" pitchFamily="18" charset="0"/>
              <a:cs typeface="Times New Roman" panose="02020603050405020304" pitchFamily="18" charset="0"/>
            </a:endParaRPr>
          </a:p>
        </p:txBody>
      </p:sp>
      <p:pic>
        <p:nvPicPr>
          <p:cNvPr id="5" name="Изображение 4" descr="9.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56362"/>
            <a:ext cx="9144000" cy="5140990"/>
          </a:xfrm>
          <a:prstGeom prst="rect">
            <a:avLst/>
          </a:prstGeom>
        </p:spPr>
      </p:pic>
    </p:spTree>
    <p:extLst>
      <p:ext uri="{BB962C8B-B14F-4D97-AF65-F5344CB8AC3E}">
        <p14:creationId xmlns:p14="http://schemas.microsoft.com/office/powerpoint/2010/main" val="1049203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anose="02020603050405020304" pitchFamily="18" charset="0"/>
                <a:cs typeface="Times New Roman" panose="02020603050405020304" pitchFamily="18" charset="0"/>
              </a:rPr>
              <a:t>Рождественская физика</a:t>
            </a:r>
            <a:endParaRPr lang="ru-RU" dirty="0">
              <a:latin typeface="Times New Roman" panose="02020603050405020304" pitchFamily="18" charset="0"/>
              <a:cs typeface="Times New Roman" panose="02020603050405020304" pitchFamily="18" charset="0"/>
            </a:endParaRPr>
          </a:p>
        </p:txBody>
      </p:sp>
      <p:pic>
        <p:nvPicPr>
          <p:cNvPr id="4" name="Изображение 3" descr="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00378"/>
            <a:ext cx="9144000" cy="5140990"/>
          </a:xfrm>
          <a:prstGeom prst="rect">
            <a:avLst/>
          </a:prstGeom>
        </p:spPr>
      </p:pic>
    </p:spTree>
    <p:extLst>
      <p:ext uri="{BB962C8B-B14F-4D97-AF65-F5344CB8AC3E}">
        <p14:creationId xmlns:p14="http://schemas.microsoft.com/office/powerpoint/2010/main" val="39459104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a:bodyPr>
          <a:lstStyle/>
          <a:p>
            <a:r>
              <a:rPr lang="ru-RU" sz="4000" dirty="0" smtClean="0">
                <a:latin typeface="Times New Roman" panose="02020603050405020304" pitchFamily="18" charset="0"/>
                <a:cs typeface="Times New Roman" panose="02020603050405020304" pitchFamily="18" charset="0"/>
              </a:rPr>
              <a:t>Работа с Открытым банком заданий</a:t>
            </a:r>
            <a:endParaRPr lang="ru-RU"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412776"/>
            <a:ext cx="8219256" cy="781547"/>
          </a:xfrm>
        </p:spPr>
        <p:txBody>
          <a:bodyPr>
            <a:normAutofit fontScale="85000" lnSpcReduction="10000"/>
          </a:bodyPr>
          <a:lstStyle/>
          <a:p>
            <a:pPr marL="0" indent="0" algn="ctr">
              <a:buNone/>
            </a:pPr>
            <a:r>
              <a:rPr lang="ru-RU" dirty="0" smtClean="0">
                <a:latin typeface="Times New Roman" panose="02020603050405020304" pitchFamily="18" charset="0"/>
                <a:cs typeface="Times New Roman" panose="02020603050405020304" pitchFamily="18" charset="0"/>
              </a:rPr>
              <a:t>Урок-презентация «Моя </a:t>
            </a:r>
            <a:r>
              <a:rPr lang="ru-RU" dirty="0">
                <a:latin typeface="Times New Roman" panose="02020603050405020304" pitchFamily="18" charset="0"/>
                <a:cs typeface="Times New Roman" panose="02020603050405020304" pitchFamily="18" charset="0"/>
              </a:rPr>
              <a:t>любимая задача из </a:t>
            </a:r>
            <a:r>
              <a:rPr lang="ru-RU" dirty="0" smtClean="0">
                <a:latin typeface="Times New Roman" panose="02020603050405020304" pitchFamily="18" charset="0"/>
                <a:cs typeface="Times New Roman" panose="02020603050405020304" pitchFamily="18" charset="0"/>
              </a:rPr>
              <a:t>ГИА»</a:t>
            </a:r>
          </a:p>
          <a:p>
            <a:pPr marL="0" indent="0">
              <a:buNone/>
            </a:pPr>
            <a:endParaRPr lang="ru-RU" dirty="0">
              <a:latin typeface="Times New Roman" panose="02020603050405020304" pitchFamily="18" charset="0"/>
              <a:cs typeface="Times New Roman" panose="02020603050405020304" pitchFamily="18" charset="0"/>
            </a:endParaRPr>
          </a:p>
        </p:txBody>
      </p:sp>
      <p:pic>
        <p:nvPicPr>
          <p:cNvPr id="5" name="Изображение 4" descr="1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751246"/>
            <a:ext cx="4183112" cy="2785953"/>
          </a:xfrm>
          <a:prstGeom prst="rect">
            <a:avLst/>
          </a:prstGeom>
        </p:spPr>
      </p:pic>
      <p:pic>
        <p:nvPicPr>
          <p:cNvPr id="6" name="Изображение 5" descr="19.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9368" y="2751246"/>
            <a:ext cx="4183112" cy="2785953"/>
          </a:xfrm>
          <a:prstGeom prst="rect">
            <a:avLst/>
          </a:prstGeom>
        </p:spPr>
      </p:pic>
    </p:spTree>
    <p:extLst>
      <p:ext uri="{BB962C8B-B14F-4D97-AF65-F5344CB8AC3E}">
        <p14:creationId xmlns:p14="http://schemas.microsoft.com/office/powerpoint/2010/main" val="22982004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a:bodyPr>
          <a:lstStyle/>
          <a:p>
            <a:r>
              <a:rPr lang="ru-RU" sz="4000" dirty="0" smtClean="0">
                <a:latin typeface="Times New Roman" panose="02020603050405020304" pitchFamily="18" charset="0"/>
                <a:cs typeface="Times New Roman" panose="02020603050405020304" pitchFamily="18" charset="0"/>
              </a:rPr>
              <a:t>Работа с Открытым банком заданий</a:t>
            </a:r>
            <a:endParaRPr lang="ru-RU"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412776"/>
            <a:ext cx="8219256" cy="781547"/>
          </a:xfrm>
        </p:spPr>
        <p:txBody>
          <a:bodyPr>
            <a:normAutofit fontScale="85000" lnSpcReduction="10000"/>
          </a:bodyPr>
          <a:lstStyle/>
          <a:p>
            <a:pPr marL="0" indent="0" algn="ctr">
              <a:buNone/>
            </a:pPr>
            <a:r>
              <a:rPr lang="ru-RU" dirty="0" smtClean="0">
                <a:latin typeface="Times New Roman" panose="02020603050405020304" pitchFamily="18" charset="0"/>
                <a:cs typeface="Times New Roman" panose="02020603050405020304" pitchFamily="18" charset="0"/>
              </a:rPr>
              <a:t>Урок-презентация «Моя </a:t>
            </a:r>
            <a:r>
              <a:rPr lang="ru-RU" dirty="0">
                <a:latin typeface="Times New Roman" panose="02020603050405020304" pitchFamily="18" charset="0"/>
                <a:cs typeface="Times New Roman" panose="02020603050405020304" pitchFamily="18" charset="0"/>
              </a:rPr>
              <a:t>любимая задача из </a:t>
            </a:r>
            <a:r>
              <a:rPr lang="ru-RU" dirty="0" smtClean="0">
                <a:latin typeface="Times New Roman" panose="02020603050405020304" pitchFamily="18" charset="0"/>
                <a:cs typeface="Times New Roman" panose="02020603050405020304" pitchFamily="18" charset="0"/>
              </a:rPr>
              <a:t>ГИА»</a:t>
            </a:r>
          </a:p>
          <a:p>
            <a:pPr marL="0" indent="0">
              <a:buNone/>
            </a:pPr>
            <a:endParaRPr lang="ru-RU" dirty="0">
              <a:latin typeface="Times New Roman" panose="02020603050405020304" pitchFamily="18" charset="0"/>
              <a:cs typeface="Times New Roman" panose="02020603050405020304" pitchFamily="18" charset="0"/>
            </a:endParaRPr>
          </a:p>
        </p:txBody>
      </p:sp>
      <p:pic>
        <p:nvPicPr>
          <p:cNvPr id="5" name="Изображение 4" descr="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780928"/>
            <a:ext cx="4138544" cy="2756271"/>
          </a:xfrm>
          <a:prstGeom prst="rect">
            <a:avLst/>
          </a:prstGeom>
        </p:spPr>
      </p:pic>
      <p:pic>
        <p:nvPicPr>
          <p:cNvPr id="6" name="Изображение 5" descr="2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9368" y="2751246"/>
            <a:ext cx="4183112" cy="2785953"/>
          </a:xfrm>
          <a:prstGeom prst="rect">
            <a:avLst/>
          </a:prstGeom>
        </p:spPr>
      </p:pic>
    </p:spTree>
    <p:extLst>
      <p:ext uri="{BB962C8B-B14F-4D97-AF65-F5344CB8AC3E}">
        <p14:creationId xmlns:p14="http://schemas.microsoft.com/office/powerpoint/2010/main" val="25073807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14636</TotalTime>
  <Words>665</Words>
  <Application>Microsoft Macintosh PowerPoint</Application>
  <PresentationFormat>Экран (4:3)</PresentationFormat>
  <Paragraphs>58</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Городской круглый стол на тему  «Достижение метапредметных результатов  на уроках физики с применением ИКТ» 13-14.03.2015  Из опыта создания интерактивных заданий для подготовки к ЕГЭ и ГИА  Бондаров Михаил Николаевич,  ГБОУ Лицей №1501</vt:lpstr>
      <vt:lpstr>Этот день в истории 14 марта</vt:lpstr>
      <vt:lpstr>Можно ли к сдаче тестов  готовиться по самим тестам?</vt:lpstr>
      <vt:lpstr>Этапы подготовки к ЕГЭ:</vt:lpstr>
      <vt:lpstr>Используемые ресурсы</vt:lpstr>
      <vt:lpstr>Рождественская физика</vt:lpstr>
      <vt:lpstr>Рождественская физика</vt:lpstr>
      <vt:lpstr>Работа с Открытым банком заданий</vt:lpstr>
      <vt:lpstr>Работа с Открытым банком заданий</vt:lpstr>
      <vt:lpstr>Работа с Открытым банком заданий</vt:lpstr>
      <vt:lpstr>Выбор оптимальных заданий  для контроля</vt:lpstr>
      <vt:lpstr>Выбор оптимальных заданий  для контроля</vt:lpstr>
      <vt:lpstr>Найдите ошибку. Пример 1</vt:lpstr>
      <vt:lpstr>Найдите ошибку. Пример 1</vt:lpstr>
      <vt:lpstr>Найдите ошибку. Пример 1</vt:lpstr>
      <vt:lpstr>Найдите ошибку. Пример 2</vt:lpstr>
      <vt:lpstr>Найдите ошибку. Пример 2</vt:lpstr>
      <vt:lpstr>Найдите ошибку. Пример 2</vt:lpstr>
      <vt:lpstr>Найдите ошибку. Пример 3</vt:lpstr>
      <vt:lpstr>Найдите ошибку. Пример 3</vt:lpstr>
      <vt:lpstr>Удачи нашим ученикам при сдаче ЕГЭ и ОГЭ!</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Михаил Николаевич Бондаров</dc:creator>
  <cp:lastModifiedBy>Михаил Бондаров</cp:lastModifiedBy>
  <cp:revision>152</cp:revision>
  <dcterms:created xsi:type="dcterms:W3CDTF">2014-03-18T07:39:51Z</dcterms:created>
  <dcterms:modified xsi:type="dcterms:W3CDTF">2015-03-14T06:45:55Z</dcterms:modified>
</cp:coreProperties>
</file>