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93" r:id="rId5"/>
    <p:sldId id="294" r:id="rId6"/>
    <p:sldId id="295" r:id="rId7"/>
    <p:sldId id="296" r:id="rId8"/>
    <p:sldId id="264" r:id="rId9"/>
    <p:sldId id="286" r:id="rId10"/>
    <p:sldId id="281" r:id="rId11"/>
    <p:sldId id="287" r:id="rId12"/>
    <p:sldId id="290" r:id="rId13"/>
    <p:sldId id="291" r:id="rId14"/>
    <p:sldId id="292" r:id="rId15"/>
    <p:sldId id="283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4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0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78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74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1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09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18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8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57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A60E-AED5-4E47-A81D-4994EEE1DBF8}" type="datetimeFigureOut">
              <a:rPr lang="ru-RU" smtClean="0"/>
              <a:t>25.04.14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DFE6-8EF8-447B-9946-BD9107C7A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8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7609"/>
            <a:ext cx="7918648" cy="5663679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инновационных разработок учителей физики «Методическая копилка - 2014»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1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педагогические технологии в процессе обучения физике»,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26.04.2014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Поиски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красоты в подходах к решению физических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Бондаров Михаил Николаевич,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№1501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Дано. Требуется найти…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/>
                <a:ea typeface="MS Mincho"/>
              </a:rPr>
              <a:t>Камень, брошенный вертикально вверх, дважды был на одной и той же высоте — спустя </a:t>
            </a:r>
            <a:r>
              <a:rPr lang="en-US" sz="2800" i="1" dirty="0">
                <a:latin typeface="Times New Roman"/>
                <a:ea typeface="MS Mincho"/>
              </a:rPr>
              <a:t>t</a:t>
            </a:r>
            <a:r>
              <a:rPr lang="en-US" sz="2800" baseline="-25000" dirty="0">
                <a:latin typeface="Times New Roman"/>
                <a:ea typeface="MS Mincho"/>
              </a:rPr>
              <a:t>1</a:t>
            </a:r>
            <a:r>
              <a:rPr lang="en-US" sz="2800" dirty="0">
                <a:latin typeface="Times New Roman"/>
                <a:ea typeface="MS Mincho"/>
              </a:rPr>
              <a:t> = </a:t>
            </a:r>
            <a:r>
              <a:rPr lang="ru-RU" sz="2800" dirty="0">
                <a:latin typeface="Times New Roman"/>
                <a:ea typeface="MS Mincho"/>
              </a:rPr>
              <a:t>0,8 с и </a:t>
            </a:r>
            <a:r>
              <a:rPr lang="en-US" sz="2800" i="1" dirty="0">
                <a:latin typeface="Times New Roman"/>
                <a:ea typeface="MS Mincho"/>
              </a:rPr>
              <a:t>t</a:t>
            </a:r>
            <a:r>
              <a:rPr lang="en-US" sz="2800" baseline="-25000" dirty="0">
                <a:latin typeface="Times New Roman"/>
                <a:ea typeface="MS Mincho"/>
              </a:rPr>
              <a:t>2</a:t>
            </a:r>
            <a:r>
              <a:rPr lang="en-US" sz="2800" dirty="0">
                <a:latin typeface="Times New Roman"/>
                <a:ea typeface="MS Mincho"/>
              </a:rPr>
              <a:t> = </a:t>
            </a:r>
            <a:r>
              <a:rPr lang="ru-RU" sz="2800" dirty="0">
                <a:latin typeface="Times New Roman"/>
                <a:ea typeface="MS Mincho"/>
              </a:rPr>
              <a:t>1,5 с после начала </a:t>
            </a:r>
            <a:r>
              <a:rPr lang="ru-RU" sz="2800" smtClean="0">
                <a:latin typeface="Times New Roman"/>
                <a:ea typeface="MS Mincho"/>
              </a:rPr>
              <a:t>движения. </a:t>
            </a:r>
            <a:r>
              <a:rPr lang="ru-RU" sz="2800" dirty="0" smtClean="0">
                <a:latin typeface="Times New Roman"/>
                <a:ea typeface="MS Mincho"/>
              </a:rPr>
              <a:t>Определите…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59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Симметрия + константы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" y="1783357"/>
            <a:ext cx="4042792" cy="35898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/>
                <a:ea typeface="MS Mincho"/>
              </a:rPr>
              <a:t>Камень, брошенный вертикально вверх, дважды был на одной и той же высоте — спустя </a:t>
            </a:r>
            <a:r>
              <a:rPr lang="en-US" i="1" dirty="0">
                <a:latin typeface="Times New Roman"/>
                <a:ea typeface="MS Mincho"/>
              </a:rPr>
              <a:t>t</a:t>
            </a:r>
            <a:r>
              <a:rPr lang="en-US" baseline="-25000" dirty="0">
                <a:latin typeface="Times New Roman"/>
                <a:ea typeface="MS Mincho"/>
              </a:rPr>
              <a:t>1</a:t>
            </a:r>
            <a:r>
              <a:rPr lang="en-US" dirty="0">
                <a:latin typeface="Times New Roman"/>
                <a:ea typeface="MS Mincho"/>
              </a:rPr>
              <a:t> = </a:t>
            </a:r>
            <a:r>
              <a:rPr lang="ru-RU" dirty="0">
                <a:latin typeface="Times New Roman"/>
                <a:ea typeface="MS Mincho"/>
              </a:rPr>
              <a:t>0,8 с и </a:t>
            </a:r>
            <a:r>
              <a:rPr lang="en-US" i="1" dirty="0">
                <a:latin typeface="Times New Roman"/>
                <a:ea typeface="MS Mincho"/>
              </a:rPr>
              <a:t>t</a:t>
            </a:r>
            <a:r>
              <a:rPr lang="en-US" baseline="-25000" dirty="0">
                <a:latin typeface="Times New Roman"/>
                <a:ea typeface="MS Mincho"/>
              </a:rPr>
              <a:t>2</a:t>
            </a:r>
            <a:r>
              <a:rPr lang="en-US" dirty="0">
                <a:latin typeface="Times New Roman"/>
                <a:ea typeface="MS Mincho"/>
              </a:rPr>
              <a:t> = </a:t>
            </a:r>
            <a:r>
              <a:rPr lang="ru-RU" dirty="0">
                <a:latin typeface="Times New Roman"/>
                <a:ea typeface="MS Mincho"/>
              </a:rPr>
              <a:t>1,5 с после начала движения. Чему равно полное время полёта камня?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08373"/>
            <a:ext cx="316230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9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1805" cy="85010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графиков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490688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/>
                <a:ea typeface="MS Mincho"/>
              </a:rPr>
              <a:t>Расстояние между двумя станциями поезд прошёл со средней скоростью </a:t>
            </a:r>
            <a:r>
              <a:rPr lang="ru-RU" sz="2800" dirty="0">
                <a:latin typeface="Times New Roman"/>
                <a:ea typeface="MS Mincho"/>
                <a:cs typeface="Times New Roman"/>
                <a:sym typeface="Symbol"/>
              </a:rPr>
              <a:t></a:t>
            </a:r>
            <a:r>
              <a:rPr lang="ru-RU" sz="2800" baseline="-25000" dirty="0">
                <a:latin typeface="Times New Roman"/>
                <a:ea typeface="MS Mincho"/>
              </a:rPr>
              <a:t>ср </a:t>
            </a:r>
            <a:r>
              <a:rPr lang="ru-RU" sz="2800" dirty="0">
                <a:latin typeface="Times New Roman"/>
                <a:ea typeface="MS Mincho"/>
              </a:rPr>
              <a:t>= 72 км/ч за </a:t>
            </a:r>
            <a:r>
              <a:rPr lang="en-US" sz="2800" i="1" dirty="0">
                <a:latin typeface="Times New Roman"/>
                <a:ea typeface="MS Mincho"/>
              </a:rPr>
              <a:t>t</a:t>
            </a:r>
            <a:r>
              <a:rPr lang="ru-RU" sz="2800" baseline="-25000" dirty="0">
                <a:latin typeface="Times New Roman"/>
                <a:ea typeface="MS Mincho"/>
              </a:rPr>
              <a:t>0</a:t>
            </a:r>
            <a:r>
              <a:rPr lang="ru-RU" sz="2800" dirty="0">
                <a:latin typeface="Times New Roman"/>
                <a:ea typeface="MS Mincho"/>
              </a:rPr>
              <a:t> = 20 мин. Разгон и торможение вместе длились </a:t>
            </a:r>
            <a:r>
              <a:rPr lang="en-US" sz="2800" i="1" dirty="0">
                <a:latin typeface="Times New Roman"/>
                <a:ea typeface="MS Mincho"/>
              </a:rPr>
              <a:t>t</a:t>
            </a:r>
            <a:r>
              <a:rPr lang="ru-RU" sz="2800" baseline="-25000" dirty="0">
                <a:latin typeface="Times New Roman"/>
                <a:ea typeface="MS Mincho"/>
              </a:rPr>
              <a:t>1</a:t>
            </a:r>
            <a:r>
              <a:rPr lang="ru-RU" sz="2800" dirty="0">
                <a:latin typeface="Times New Roman"/>
                <a:ea typeface="MS Mincho"/>
              </a:rPr>
              <a:t> = 4 мин, а остальное время поезд двигался равномерно. Какой была скорость </a:t>
            </a:r>
            <a:r>
              <a:rPr lang="ru-RU" sz="2800" dirty="0">
                <a:latin typeface="Times New Roman"/>
                <a:ea typeface="MS Mincho"/>
                <a:cs typeface="Times New Roman"/>
                <a:sym typeface="Symbol"/>
              </a:rPr>
              <a:t></a:t>
            </a:r>
            <a:r>
              <a:rPr lang="ru-RU" sz="2800" baseline="-25000" dirty="0">
                <a:latin typeface="Times New Roman"/>
                <a:ea typeface="MS Mincho"/>
              </a:rPr>
              <a:t>1</a:t>
            </a:r>
            <a:r>
              <a:rPr lang="ru-RU" sz="2800" dirty="0">
                <a:latin typeface="Times New Roman"/>
                <a:ea typeface="MS Mincho"/>
              </a:rPr>
              <a:t> поезда при равномерном движении?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204864"/>
            <a:ext cx="3240360" cy="239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66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1805" cy="85010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Энергетический подход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490688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/>
                <a:ea typeface="MS Mincho"/>
              </a:rPr>
              <a:t>Шар массой </a:t>
            </a:r>
            <a:r>
              <a:rPr lang="en-US" sz="2800" i="1" dirty="0">
                <a:latin typeface="Times New Roman"/>
                <a:ea typeface="MS Mincho"/>
              </a:rPr>
              <a:t>m</a:t>
            </a:r>
            <a:r>
              <a:rPr lang="ru-RU" sz="2800" dirty="0">
                <a:latin typeface="Times New Roman"/>
                <a:ea typeface="MS Mincho"/>
              </a:rPr>
              <a:t> = 0,5 кг, падая с высоты </a:t>
            </a:r>
            <a:r>
              <a:rPr lang="en-US" sz="2800" i="1" dirty="0">
                <a:latin typeface="Times New Roman"/>
                <a:ea typeface="MS Mincho"/>
              </a:rPr>
              <a:t>H</a:t>
            </a:r>
            <a:r>
              <a:rPr lang="ru-RU" sz="2800" dirty="0">
                <a:latin typeface="Times New Roman"/>
                <a:ea typeface="MS Mincho"/>
              </a:rPr>
              <a:t> = 10 м, попадает в снег и пробивает в нем яму глубиной </a:t>
            </a:r>
            <a:r>
              <a:rPr lang="en-US" sz="2800" i="1" dirty="0">
                <a:latin typeface="Times New Roman"/>
                <a:ea typeface="MS Mincho"/>
              </a:rPr>
              <a:t>h</a:t>
            </a:r>
            <a:r>
              <a:rPr lang="ru-RU" sz="2800" dirty="0">
                <a:latin typeface="Times New Roman"/>
                <a:ea typeface="MS Mincho"/>
              </a:rPr>
              <a:t> = 0,8 м. Считая движение в воздухе и в снегу равноускоренным и силу сопротивления воздуха равной </a:t>
            </a:r>
            <a:r>
              <a:rPr lang="en-US" sz="2800" i="1" dirty="0">
                <a:latin typeface="Times New Roman"/>
                <a:ea typeface="MS Mincho"/>
              </a:rPr>
              <a:t>F</a:t>
            </a:r>
            <a:r>
              <a:rPr lang="ru-RU" sz="2800" baseline="-25000" dirty="0" err="1">
                <a:latin typeface="Times New Roman"/>
                <a:ea typeface="MS Mincho"/>
              </a:rPr>
              <a:t>св</a:t>
            </a:r>
            <a:r>
              <a:rPr lang="ru-RU" sz="2800" dirty="0">
                <a:latin typeface="Times New Roman"/>
                <a:ea typeface="MS Mincho"/>
              </a:rPr>
              <a:t> = 0,6 Н, найдите силу сопротивления </a:t>
            </a:r>
            <a:r>
              <a:rPr lang="en-US" sz="2800" i="1" dirty="0">
                <a:latin typeface="Times New Roman"/>
                <a:ea typeface="MS Mincho"/>
              </a:rPr>
              <a:t>F</a:t>
            </a:r>
            <a:r>
              <a:rPr lang="ru-RU" sz="2800" baseline="-25000" dirty="0" err="1">
                <a:latin typeface="Times New Roman"/>
                <a:ea typeface="MS Mincho"/>
              </a:rPr>
              <a:t>сс</a:t>
            </a:r>
            <a:r>
              <a:rPr lang="ru-RU" sz="2800" dirty="0">
                <a:latin typeface="Times New Roman"/>
                <a:ea typeface="MS Mincho"/>
              </a:rPr>
              <a:t> при движении в снегу.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01093"/>
            <a:ext cx="33369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17" y="5395689"/>
            <a:ext cx="37528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575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3778"/>
            <a:ext cx="8219256" cy="79695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отсчёта «Центр масс»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24136"/>
            <a:ext cx="8229600" cy="31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/>
                <a:ea typeface="MS Mincho"/>
              </a:rPr>
              <a:t>С поверхности Земли бросили вертикально вверх кусочек пластилина со скоростью </a:t>
            </a:r>
            <a:r>
              <a:rPr lang="ru-RU" sz="2800" dirty="0" err="1">
                <a:latin typeface="Times New Roman"/>
                <a:ea typeface="MS Mincho"/>
              </a:rPr>
              <a:t>υ</a:t>
            </a:r>
            <a:r>
              <a:rPr lang="ru-RU" sz="2800" baseline="-25000" dirty="0" err="1">
                <a:latin typeface="Times New Roman"/>
                <a:ea typeface="MS Mincho"/>
              </a:rPr>
              <a:t>о</a:t>
            </a:r>
            <a:r>
              <a:rPr lang="ru-RU" sz="2800" dirty="0">
                <a:latin typeface="Times New Roman"/>
                <a:ea typeface="MS Mincho"/>
              </a:rPr>
              <a:t>. Одновременно такой же кусочек пластилина начал падать без начальной скорости с высоты </a:t>
            </a:r>
            <a:r>
              <a:rPr lang="ru-RU" sz="2800" i="1" dirty="0">
                <a:latin typeface="Times New Roman"/>
                <a:ea typeface="MS Mincho"/>
              </a:rPr>
              <a:t>Н</a:t>
            </a:r>
            <a:r>
              <a:rPr lang="ru-RU" sz="2800" dirty="0">
                <a:latin typeface="Times New Roman"/>
                <a:ea typeface="MS Mincho"/>
              </a:rPr>
              <a:t>. При столкновении кусочки слиплись. Через какое время </a:t>
            </a:r>
            <a:r>
              <a:rPr lang="ru-RU" sz="2800" i="1" dirty="0">
                <a:latin typeface="Times New Roman"/>
                <a:ea typeface="MS Mincho"/>
              </a:rPr>
              <a:t>t</a:t>
            </a:r>
            <a:r>
              <a:rPr lang="ru-RU" sz="2800" dirty="0">
                <a:latin typeface="Times New Roman"/>
                <a:ea typeface="MS Mincho"/>
              </a:rPr>
              <a:t> после начала бросания и с какой скоростью υ слипшийся комок упадёт на Землю?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75" y="3916188"/>
            <a:ext cx="2790825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06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системы отсчёта + симметрия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/>
                <a:ea typeface="MS Mincho"/>
              </a:rPr>
              <a:t>На гладкой горизонтальной плоскости покоится гладкая горка высотой </a:t>
            </a:r>
            <a:r>
              <a:rPr lang="ru-RU" sz="2800" i="1" dirty="0">
                <a:latin typeface="Times New Roman"/>
                <a:ea typeface="MS Mincho"/>
              </a:rPr>
              <a:t>Н</a:t>
            </a:r>
            <a:r>
              <a:rPr lang="ru-RU" sz="2800" dirty="0">
                <a:latin typeface="Times New Roman"/>
                <a:ea typeface="MS Mincho"/>
              </a:rPr>
              <a:t> и массой </a:t>
            </a:r>
            <a:r>
              <a:rPr lang="ru-RU" sz="2800" i="1" dirty="0">
                <a:latin typeface="Times New Roman"/>
                <a:ea typeface="MS Mincho"/>
              </a:rPr>
              <a:t>М</a:t>
            </a:r>
            <a:r>
              <a:rPr lang="ru-RU" sz="2800" dirty="0">
                <a:latin typeface="Times New Roman"/>
                <a:ea typeface="MS Mincho"/>
              </a:rPr>
              <a:t>, а на её вершине лежит небольшая шайба массой </a:t>
            </a:r>
            <a:r>
              <a:rPr lang="ru-RU" sz="2800" i="1" dirty="0">
                <a:latin typeface="Times New Roman"/>
                <a:ea typeface="MS Mincho"/>
              </a:rPr>
              <a:t>m</a:t>
            </a:r>
            <a:r>
              <a:rPr lang="ru-RU" sz="2800" dirty="0">
                <a:latin typeface="Times New Roman"/>
                <a:ea typeface="MS Mincho"/>
              </a:rPr>
              <a:t> </a:t>
            </a:r>
            <a:r>
              <a:rPr lang="ru-RU" sz="2800" dirty="0" smtClean="0">
                <a:latin typeface="Times New Roman"/>
                <a:ea typeface="MS Mincho"/>
              </a:rPr>
              <a:t>(см. рис.). </a:t>
            </a:r>
            <a:r>
              <a:rPr lang="ru-RU" sz="2800" dirty="0">
                <a:latin typeface="Times New Roman"/>
                <a:ea typeface="MS Mincho"/>
              </a:rPr>
              <a:t>После лёгкого толчка шайба скатывается с горки и скользит перпендикулярно массивной вертикальной стенке, движущейся по плоскости в сторону горки со скоростью </a:t>
            </a:r>
            <a:r>
              <a:rPr lang="ru-RU" sz="2800" i="1" dirty="0">
                <a:latin typeface="Times New Roman"/>
                <a:ea typeface="MS Mincho"/>
              </a:rPr>
              <a:t>u</a:t>
            </a:r>
            <a:r>
              <a:rPr lang="ru-RU" sz="2800" dirty="0">
                <a:latin typeface="Times New Roman"/>
                <a:ea typeface="MS Mincho"/>
              </a:rPr>
              <a:t>. Испытав абсолютно упругое столкновение со стенкой, шайба скользит в обратном направлении, к горке. С какой минимальной скоростью </a:t>
            </a:r>
            <a:r>
              <a:rPr lang="ru-RU" sz="2800" i="1" dirty="0">
                <a:latin typeface="Times New Roman"/>
                <a:ea typeface="MS Mincho"/>
              </a:rPr>
              <a:t>u</a:t>
            </a:r>
            <a:r>
              <a:rPr lang="ru-RU" sz="2800" dirty="0">
                <a:latin typeface="Times New Roman"/>
                <a:ea typeface="MS Mincho"/>
              </a:rPr>
              <a:t> должна двигаться стенка, чтобы шайба смогла преодолеть горку?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4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системы отсчёта + симметрия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1525712"/>
            <a:ext cx="5267325" cy="211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pic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3645049"/>
            <a:ext cx="52720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051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«Гадкие утята» Сергея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Семёнова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787213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http://cdn.static3.rtr-vesti.ru/vh/pictures/b/535/8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11151"/>
            <a:ext cx="4104117" cy="307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89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красота?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71389"/>
            <a:ext cx="8219256" cy="358985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Стивен </a:t>
            </a:r>
            <a:r>
              <a:rPr lang="ru-RU" dirty="0" err="1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Вайнберг</a:t>
            </a:r>
            <a:r>
              <a:rPr lang="ru-RU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выделяет два качества красоты физической теории: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простота физических идей, лежащих в основе теории;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щущение неизбежности, которую внушает теория.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9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Симметрия электрических цепей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Изображение 4" descr="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36688"/>
            <a:ext cx="4123699" cy="1608336"/>
          </a:xfrm>
          <a:prstGeom prst="rect">
            <a:avLst/>
          </a:prstGeom>
        </p:spPr>
      </p:pic>
      <p:pic>
        <p:nvPicPr>
          <p:cNvPr id="6" name="Изображение 5" descr="2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936" y="1905000"/>
            <a:ext cx="3827512" cy="2064276"/>
          </a:xfrm>
          <a:prstGeom prst="rect">
            <a:avLst/>
          </a:prstGeom>
        </p:spPr>
      </p:pic>
      <p:pic>
        <p:nvPicPr>
          <p:cNvPr id="7" name="Изображение 6" descr="2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988" y="4293096"/>
            <a:ext cx="3946252" cy="207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8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академика Арнольда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7293"/>
            <a:ext cx="8219256" cy="358985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/>
                <a:ea typeface="MS Mincho"/>
              </a:rPr>
              <a:t>Из </a:t>
            </a:r>
            <a:r>
              <a:rPr lang="ru-RU" i="1" dirty="0">
                <a:latin typeface="Times New Roman"/>
                <a:ea typeface="MS Mincho"/>
              </a:rPr>
              <a:t>А</a:t>
            </a:r>
            <a:r>
              <a:rPr lang="ru-RU" dirty="0">
                <a:latin typeface="Times New Roman"/>
                <a:ea typeface="MS Mincho"/>
              </a:rPr>
              <a:t> в </a:t>
            </a:r>
            <a:r>
              <a:rPr lang="ru-RU" i="1" dirty="0" err="1">
                <a:latin typeface="Times New Roman"/>
                <a:ea typeface="MS Mincho"/>
              </a:rPr>
              <a:t>В</a:t>
            </a:r>
            <a:r>
              <a:rPr lang="ru-RU" dirty="0">
                <a:latin typeface="Times New Roman"/>
                <a:ea typeface="MS Mincho"/>
              </a:rPr>
              <a:t> и из </a:t>
            </a:r>
            <a:r>
              <a:rPr lang="ru-RU" i="1" dirty="0">
                <a:latin typeface="Times New Roman"/>
                <a:ea typeface="MS Mincho"/>
              </a:rPr>
              <a:t>В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в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i="1" dirty="0">
                <a:latin typeface="Times New Roman"/>
                <a:ea typeface="MS Mincho"/>
              </a:rPr>
              <a:t>А</a:t>
            </a:r>
            <a:r>
              <a:rPr lang="ru-RU" dirty="0">
                <a:latin typeface="Times New Roman"/>
                <a:ea typeface="MS Mincho"/>
              </a:rPr>
              <a:t> на рассвете одновременно вышли навстречу две старушки по одной дороге. Двигаясь равномерно, они встретились в полдень, но не остановились, а продолжили свой путь. Первая пришла (в </a:t>
            </a:r>
            <a:r>
              <a:rPr lang="ru-RU" i="1" dirty="0">
                <a:latin typeface="Times New Roman"/>
                <a:ea typeface="MS Mincho"/>
              </a:rPr>
              <a:t>В</a:t>
            </a:r>
            <a:r>
              <a:rPr lang="ru-RU" dirty="0">
                <a:latin typeface="Times New Roman"/>
                <a:ea typeface="MS Mincho"/>
              </a:rPr>
              <a:t>) в 4 ч дня, а вторая (в </a:t>
            </a:r>
            <a:r>
              <a:rPr lang="ru-RU" i="1" dirty="0">
                <a:latin typeface="Times New Roman"/>
                <a:ea typeface="MS Mincho"/>
              </a:rPr>
              <a:t>А</a:t>
            </a:r>
            <a:r>
              <a:rPr lang="ru-RU" dirty="0">
                <a:latin typeface="Times New Roman"/>
                <a:ea typeface="MS Mincho"/>
              </a:rPr>
              <a:t>) в 9 ч вечера. В котором часу был в этот день рассвет?</a:t>
            </a:r>
            <a:endParaRPr lang="ru-RU" dirty="0"/>
          </a:p>
        </p:txBody>
      </p:sp>
      <p:pic>
        <p:nvPicPr>
          <p:cNvPr id="3074" name="Picture 2" descr="p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915" y="4725144"/>
            <a:ext cx="488632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06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/>
                <a:ea typeface="Calibri"/>
              </a:rPr>
              <a:t>Метод замены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/>
                <a:ea typeface="Calibri"/>
              </a:rPr>
              <a:t>В трёх одинаковых сообщающихся сосудах находится ртуть. В левый сосуд налили слой воды высотой </a:t>
            </a:r>
            <a:r>
              <a:rPr lang="en-US" i="1" dirty="0">
                <a:latin typeface="Times New Roman"/>
                <a:ea typeface="Calibri"/>
              </a:rPr>
              <a:t>h</a:t>
            </a:r>
            <a:r>
              <a:rPr lang="ru-RU" baseline="-25000" dirty="0">
                <a:latin typeface="Times New Roman"/>
                <a:ea typeface="Calibri"/>
              </a:rPr>
              <a:t>1</a:t>
            </a:r>
            <a:r>
              <a:rPr lang="ru-RU" dirty="0">
                <a:latin typeface="Times New Roman"/>
                <a:ea typeface="Calibri"/>
              </a:rPr>
              <a:t> = 180 мм, а в правый – высотой </a:t>
            </a:r>
            <a:r>
              <a:rPr lang="en-US" i="1" dirty="0">
                <a:latin typeface="Times New Roman"/>
                <a:ea typeface="Calibri"/>
              </a:rPr>
              <a:t>h</a:t>
            </a:r>
            <a:r>
              <a:rPr lang="ru-RU" baseline="-25000" dirty="0">
                <a:latin typeface="Times New Roman"/>
                <a:ea typeface="Calibri"/>
              </a:rPr>
              <a:t>3</a:t>
            </a:r>
            <a:r>
              <a:rPr lang="ru-RU" dirty="0">
                <a:latin typeface="Times New Roman"/>
                <a:ea typeface="Calibri"/>
              </a:rPr>
              <a:t> = 228 мм. На сколько сместится уровень ртути в среднем сосуде, если известно, что ртуть из левого и правого сосудов не вытесняется водой полностью? Плотность ртути </a:t>
            </a: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</a:t>
            </a:r>
            <a:r>
              <a:rPr lang="ru-RU" dirty="0">
                <a:latin typeface="Times New Roman"/>
                <a:ea typeface="Calibri"/>
              </a:rPr>
              <a:t> = 13,6</a:t>
            </a:r>
            <a:r>
              <a:rPr lang="ru-RU" b="1" baseline="30000" dirty="0">
                <a:latin typeface="Times New Roman"/>
                <a:ea typeface="Calibri"/>
              </a:rPr>
              <a:t>.</a:t>
            </a:r>
            <a:r>
              <a:rPr lang="ru-RU" dirty="0">
                <a:latin typeface="Times New Roman"/>
                <a:ea typeface="Calibri"/>
              </a:rPr>
              <a:t>10</a:t>
            </a:r>
            <a:r>
              <a:rPr lang="ru-RU" baseline="30000" dirty="0">
                <a:latin typeface="Times New Roman"/>
                <a:ea typeface="Calibri"/>
              </a:rPr>
              <a:t>3</a:t>
            </a:r>
            <a:r>
              <a:rPr lang="ru-RU" dirty="0">
                <a:latin typeface="Times New Roman"/>
                <a:ea typeface="Calibri"/>
              </a:rPr>
              <a:t> кг/м</a:t>
            </a:r>
            <a:r>
              <a:rPr lang="ru-RU" baseline="30000" dirty="0">
                <a:latin typeface="Times New Roman"/>
                <a:ea typeface="Calibri"/>
              </a:rPr>
              <a:t>3</a:t>
            </a:r>
            <a:r>
              <a:rPr lang="ru-RU" dirty="0">
                <a:latin typeface="Times New Roman"/>
                <a:ea typeface="Calibri"/>
              </a:rPr>
              <a:t>, плотность воды </a:t>
            </a:r>
            <a:r>
              <a:rPr lang="ru-RU" dirty="0">
                <a:latin typeface="Times New Roman"/>
                <a:ea typeface="Calibri"/>
                <a:cs typeface="Times New Roman"/>
                <a:sym typeface="Symbol"/>
              </a:rPr>
              <a:t></a:t>
            </a:r>
            <a:r>
              <a:rPr lang="ru-RU" baseline="-25000" dirty="0">
                <a:latin typeface="Times New Roman"/>
                <a:ea typeface="Calibri"/>
              </a:rPr>
              <a:t>0</a:t>
            </a:r>
            <a:r>
              <a:rPr lang="ru-RU" dirty="0">
                <a:latin typeface="Times New Roman"/>
                <a:ea typeface="Calibri"/>
              </a:rPr>
              <a:t> = 10</a:t>
            </a:r>
            <a:r>
              <a:rPr lang="ru-RU" baseline="30000" dirty="0">
                <a:latin typeface="Times New Roman"/>
                <a:ea typeface="Calibri"/>
              </a:rPr>
              <a:t>3</a:t>
            </a:r>
            <a:r>
              <a:rPr lang="ru-RU" dirty="0">
                <a:latin typeface="Times New Roman"/>
                <a:ea typeface="Calibri"/>
              </a:rPr>
              <a:t> кг/м</a:t>
            </a:r>
            <a:r>
              <a:rPr lang="ru-RU" baseline="30000" dirty="0">
                <a:latin typeface="Times New Roman"/>
                <a:ea typeface="Calibri"/>
              </a:rPr>
              <a:t>3</a:t>
            </a:r>
            <a:r>
              <a:rPr lang="ru-RU" dirty="0">
                <a:latin typeface="Times New Roman"/>
                <a:ea typeface="Calibri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01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/>
                <a:ea typeface="Calibri"/>
              </a:rPr>
              <a:t>Метод замены</a:t>
            </a:r>
            <a:endParaRPr lang="ru-RU" dirty="0"/>
          </a:p>
        </p:txBody>
      </p:sp>
      <p:pic>
        <p:nvPicPr>
          <p:cNvPr id="2050" name="Picture 2" descr="E:\Фестиваль 2014\pic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93" y="2072233"/>
            <a:ext cx="7915276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7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Дано. Требуется найти…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/>
                <a:ea typeface="MS Mincho"/>
              </a:rPr>
              <a:t>К источнику тока подсоединён реостат. При токах </a:t>
            </a:r>
            <a:r>
              <a:rPr lang="en-US" sz="2800" i="1" dirty="0">
                <a:latin typeface="Times New Roman"/>
                <a:ea typeface="MS Mincho"/>
              </a:rPr>
              <a:t>I</a:t>
            </a:r>
            <a:r>
              <a:rPr lang="ru-RU" sz="2800" baseline="-25000" dirty="0">
                <a:latin typeface="Times New Roman"/>
                <a:ea typeface="MS Mincho"/>
              </a:rPr>
              <a:t>1</a:t>
            </a:r>
            <a:r>
              <a:rPr lang="ru-RU" sz="2800" dirty="0">
                <a:latin typeface="Times New Roman"/>
                <a:ea typeface="MS Mincho"/>
              </a:rPr>
              <a:t> = 0,2 А и </a:t>
            </a:r>
            <a:r>
              <a:rPr lang="en-US" sz="2800" i="1" dirty="0">
                <a:latin typeface="Times New Roman"/>
                <a:ea typeface="MS Mincho"/>
              </a:rPr>
              <a:t>I</a:t>
            </a:r>
            <a:r>
              <a:rPr lang="ru-RU" sz="2800" baseline="-25000" dirty="0">
                <a:latin typeface="Times New Roman"/>
                <a:ea typeface="MS Mincho"/>
              </a:rPr>
              <a:t>2</a:t>
            </a:r>
            <a:r>
              <a:rPr lang="ru-RU" sz="2800" dirty="0">
                <a:latin typeface="Times New Roman"/>
                <a:ea typeface="MS Mincho"/>
              </a:rPr>
              <a:t> = 0,8 А на реостате выделяется одинаковая мощность. Определите </a:t>
            </a:r>
            <a:r>
              <a:rPr lang="ru-RU" sz="2800" dirty="0" smtClean="0">
                <a:latin typeface="Times New Roman"/>
                <a:ea typeface="MS Mincho"/>
              </a:rPr>
              <a:t>...</a:t>
            </a:r>
          </a:p>
          <a:p>
            <a:pPr marL="0" indent="0">
              <a:buNone/>
            </a:pPr>
            <a:endParaRPr lang="ru-RU" sz="2800" dirty="0">
              <a:latin typeface="Times New Roman"/>
              <a:ea typeface="MS Mincho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1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83357"/>
            <a:ext cx="4042792" cy="35898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/>
                <a:ea typeface="MS Mincho"/>
              </a:rPr>
              <a:t>К источнику тока подсоединён реостат. При токах </a:t>
            </a:r>
            <a:r>
              <a:rPr lang="en-US" i="1" dirty="0">
                <a:latin typeface="Times New Roman"/>
                <a:ea typeface="MS Mincho"/>
              </a:rPr>
              <a:t>I</a:t>
            </a:r>
            <a:r>
              <a:rPr lang="ru-RU" baseline="-25000" dirty="0">
                <a:latin typeface="Times New Roman"/>
                <a:ea typeface="MS Mincho"/>
              </a:rPr>
              <a:t>1</a:t>
            </a:r>
            <a:r>
              <a:rPr lang="ru-RU" dirty="0">
                <a:latin typeface="Times New Roman"/>
                <a:ea typeface="MS Mincho"/>
              </a:rPr>
              <a:t> = 0,2 А и </a:t>
            </a:r>
            <a:r>
              <a:rPr lang="en-US" i="1" dirty="0">
                <a:latin typeface="Times New Roman"/>
                <a:ea typeface="MS Mincho"/>
              </a:rPr>
              <a:t>I</a:t>
            </a:r>
            <a:r>
              <a:rPr lang="ru-RU" baseline="-25000" dirty="0">
                <a:latin typeface="Times New Roman"/>
                <a:ea typeface="MS Mincho"/>
              </a:rPr>
              <a:t>2</a:t>
            </a:r>
            <a:r>
              <a:rPr lang="ru-RU" dirty="0">
                <a:latin typeface="Times New Roman"/>
                <a:ea typeface="MS Mincho"/>
              </a:rPr>
              <a:t> = 0,8 А на реостате выделяется одинаковая мощность. Определите ток короткого замыкания источника.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16732"/>
            <a:ext cx="31623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58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503</Words>
  <Application>Microsoft Macintosh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IV Фестиваль инновационных разработок учителей физики «Методическая копилка - 2014» Секция 1  «Новые педагогические технологии в процессе обучения физике», 26.04.2014  Поиски красоты в подходах к решению физических задач  Бондаров Михаил Николаевич,  лицей №1501</vt:lpstr>
      <vt:lpstr>«Гадкие утята» Сергея Семёнова</vt:lpstr>
      <vt:lpstr>Что такое красота?</vt:lpstr>
      <vt:lpstr>Симметрия электрических цепей</vt:lpstr>
      <vt:lpstr>Задача академика Арнольда</vt:lpstr>
      <vt:lpstr>Метод замены</vt:lpstr>
      <vt:lpstr>Метод замены</vt:lpstr>
      <vt:lpstr>Дано. Требуется найти…</vt:lpstr>
      <vt:lpstr>Симметрия</vt:lpstr>
      <vt:lpstr>Дано. Требуется найти…</vt:lpstr>
      <vt:lpstr>Симметрия + константы</vt:lpstr>
      <vt:lpstr>Использование графиков</vt:lpstr>
      <vt:lpstr>Энергетический подход</vt:lpstr>
      <vt:lpstr>Система отсчёта «Центр масс»</vt:lpstr>
      <vt:lpstr>Выбор системы отсчёта + симметрия</vt:lpstr>
      <vt:lpstr>Выбор системы отсчёта + симметрия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Николаевич Бондаров</dc:creator>
  <cp:lastModifiedBy>Михаил Бондаров</cp:lastModifiedBy>
  <cp:revision>83</cp:revision>
  <dcterms:created xsi:type="dcterms:W3CDTF">2014-03-18T07:39:51Z</dcterms:created>
  <dcterms:modified xsi:type="dcterms:W3CDTF">2014-04-25T20:12:07Z</dcterms:modified>
</cp:coreProperties>
</file>