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58" r:id="rId2"/>
  </p:sldMasterIdLst>
  <p:notesMasterIdLst>
    <p:notesMasterId r:id="rId29"/>
  </p:notesMasterIdLst>
  <p:sldIdLst>
    <p:sldId id="308" r:id="rId3"/>
    <p:sldId id="309" r:id="rId4"/>
    <p:sldId id="284" r:id="rId5"/>
    <p:sldId id="311" r:id="rId6"/>
    <p:sldId id="285" r:id="rId7"/>
    <p:sldId id="286" r:id="rId8"/>
    <p:sldId id="312" r:id="rId9"/>
    <p:sldId id="287" r:id="rId10"/>
    <p:sldId id="288" r:id="rId11"/>
    <p:sldId id="289" r:id="rId12"/>
    <p:sldId id="292" r:id="rId13"/>
    <p:sldId id="291" r:id="rId14"/>
    <p:sldId id="293" r:id="rId15"/>
    <p:sldId id="305" r:id="rId16"/>
    <p:sldId id="294" r:id="rId17"/>
    <p:sldId id="295" r:id="rId18"/>
    <p:sldId id="307" r:id="rId19"/>
    <p:sldId id="299" r:id="rId20"/>
    <p:sldId id="301" r:id="rId21"/>
    <p:sldId id="296" r:id="rId22"/>
    <p:sldId id="297" r:id="rId23"/>
    <p:sldId id="298" r:id="rId24"/>
    <p:sldId id="302" r:id="rId25"/>
    <p:sldId id="303" r:id="rId26"/>
    <p:sldId id="304" r:id="rId27"/>
    <p:sldId id="310" r:id="rId28"/>
  </p:sldIdLst>
  <p:sldSz cx="12192000" cy="6858000"/>
  <p:notesSz cx="6858000" cy="9144000"/>
  <p:embeddedFontLst>
    <p:embeddedFont>
      <p:font typeface="Wingdings 3" panose="05040102010807070707" pitchFamily="18" charset="2"/>
      <p:regular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Wingdings 2" panose="05020102010507070707" pitchFamily="18" charset="2"/>
      <p:regular r:id="rId44"/>
    </p:embeddedFont>
    <p:embeddedFont>
      <p:font typeface="Roboto Slab" panose="020B0604020202020204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7231F5-EBC7-4A86-953E-62A92A2B020E}">
  <a:tblStyle styleId="{8D7231F5-EBC7-4A86-953E-62A92A2B02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84" autoAdjust="0"/>
  </p:normalViewPr>
  <p:slideViewPr>
    <p:cSldViewPr snapToGrid="0">
      <p:cViewPr>
        <p:scale>
          <a:sx n="66" d="100"/>
          <a:sy n="66" d="100"/>
        </p:scale>
        <p:origin x="-1494" y="-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66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16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371600" y="372025"/>
            <a:ext cx="10596281" cy="535642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88471" y="3512636"/>
            <a:ext cx="7100800" cy="2986800"/>
          </a:xfrm>
          <a:prstGeom prst="rect">
            <a:avLst/>
          </a:prstGeom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None/>
              <a:defRPr sz="6000">
                <a:solidFill>
                  <a:srgbClr val="11111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49"/>
            <a:ext cx="10972800" cy="1162051"/>
          </a:xfrm>
        </p:spPr>
        <p:txBody>
          <a:bodyPr anchor="ctr"/>
          <a:lstStyle>
            <a:lvl1pPr algn="l">
              <a:buNone/>
              <a:defRPr sz="4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7315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8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8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36575" indent="0">
              <a:spcBef>
                <a:spcPts val="0"/>
              </a:spcBef>
              <a:buNone/>
              <a:defRPr sz="1900">
                <a:solidFill>
                  <a:srgbClr val="FFFFFF"/>
                </a:solidFill>
              </a:defRPr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500"/>
            <a:ext cx="28448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500"/>
            <a:ext cx="7416800" cy="365125"/>
          </a:xfrm>
        </p:spPr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500"/>
            <a:ext cx="6096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44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57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753035" y="616015"/>
            <a:ext cx="11322423" cy="6078069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270733" y="1205250"/>
            <a:ext cx="6913600" cy="4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□"/>
              <a:defRPr sz="28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▣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12192" algn="l">
              <a:defRPr sz="53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34109" tIns="60958" anchor="b"/>
          <a:lstStyle>
            <a:lvl1pPr marL="0" indent="0" algn="l">
              <a:spcBef>
                <a:spcPts val="0"/>
              </a:spcBef>
              <a:buNone/>
              <a:defRPr sz="2700">
                <a:solidFill>
                  <a:schemeClr val="tx1"/>
                </a:solidFill>
              </a:defRPr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5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3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41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1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3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anchor="t" compatLnSpc="1"/>
          <a:lstStyle>
            <a:extLst/>
          </a:lstStyle>
          <a:p>
            <a:pPr defTabSz="1219170"/>
            <a:endParaRPr lang="en-US" sz="2400" kern="1200">
              <a:solidFill>
                <a:prstClr val="white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3"/>
            <a:ext cx="7624064" cy="977487"/>
          </a:xfrm>
        </p:spPr>
        <p:txBody>
          <a:bodyPr lIns="109725" tIns="60958" bIns="0" anchor="t"/>
          <a:lstStyle>
            <a:lvl1pPr marL="7315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85342"/>
          <a:lstStyle>
            <a:lvl1pPr algn="l">
              <a:buNone/>
              <a:defRPr sz="5100" b="0" cap="none" spc="-20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8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9125" y="17705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7125" y="17705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53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49"/>
            <a:ext cx="5386917" cy="639763"/>
          </a:xfrm>
        </p:spPr>
        <p:txBody>
          <a:bodyPr anchor="ctr"/>
          <a:lstStyle>
            <a:lvl1pPr marL="97534" indent="0" algn="l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1809749"/>
            <a:ext cx="5389033" cy="639763"/>
          </a:xfrm>
        </p:spPr>
        <p:txBody>
          <a:bodyPr anchor="ctr"/>
          <a:lstStyle>
            <a:lvl1pPr marL="97534" indent="0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459037"/>
            <a:ext cx="5389033" cy="39593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53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5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D6ECFF"/>
                </a:solidFill>
              </a:rPr>
              <a:pPr/>
              <a:t>08.02.2018</a:t>
            </a:fld>
            <a:endParaRPr lang="ru-RU">
              <a:solidFill>
                <a:srgbClr val="D6EC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D6EC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D6ECFF"/>
                </a:solidFill>
              </a:rPr>
              <a:pPr/>
              <a:t>‹#›</a:t>
            </a:fld>
            <a:endParaRPr lang="ru-RU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6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1200" y="533400"/>
            <a:ext cx="28088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270733" y="1205250"/>
            <a:ext cx="6913600" cy="4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Char char="□"/>
              <a:defRPr sz="30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■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Georgia"/>
              <a:buChar char="▣"/>
              <a:defRPr sz="24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●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○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Georgia"/>
              <a:buChar char="■"/>
              <a:defRPr sz="1800">
                <a:solidFill>
                  <a:srgbClr val="11111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5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>
            <a:extLst/>
          </a:lstStyle>
          <a:p>
            <a:pPr algn="ctr" defTabSz="1219170"/>
            <a:endParaRPr lang="en-US" sz="2400" kern="1200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lIns="121917" tIns="60958" rIns="121917" bIns="60958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 lIns="121917" tIns="60958" rIns="121917" bIns="6095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pPr defTabSz="1219170"/>
            <a:fld id="{B4C71EC6-210F-42DE-9C53-41977AD35B3D}" type="datetimeFigureOut">
              <a:rPr lang="ru-RU" kern="1200" smtClean="0">
                <a:solidFill>
                  <a:srgbClr val="D6ECFF"/>
                </a:solidFill>
                <a:latin typeface="Corbel"/>
                <a:ea typeface="+mn-ea"/>
                <a:cs typeface="+mn-cs"/>
              </a:rPr>
              <a:pPr defTabSz="1219170"/>
              <a:t>08.02.2018</a:t>
            </a:fld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  <a:extLst/>
          </a:lstStyle>
          <a:p>
            <a:pPr defTabSz="1219170"/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121917" tIns="60958" rIns="121917" bIns="60958" anchor="b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  <a:extLst/>
          </a:lstStyle>
          <a:p>
            <a:pPr defTabSz="1219170"/>
            <a:fld id="{B19B0651-EE4F-4900-A07F-96A6BFA9D0F0}" type="slidenum">
              <a:rPr lang="ru-RU" kern="1200" smtClean="0">
                <a:solidFill>
                  <a:srgbClr val="D6ECFF"/>
                </a:solidFill>
                <a:latin typeface="Corbel"/>
                <a:ea typeface="+mn-ea"/>
                <a:cs typeface="+mn-cs"/>
              </a:rPr>
              <a:pPr defTabSz="1219170"/>
              <a:t>‹#›</a:t>
            </a:fld>
            <a:endParaRPr lang="ru-RU" kern="1200">
              <a:solidFill>
                <a:srgbClr val="D6ECFF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273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rtl="0" eaLnBrk="1" latinLnBrk="0" hangingPunct="1">
        <a:spcBef>
          <a:spcPct val="0"/>
        </a:spcBef>
        <a:buNone/>
        <a:defRPr kumimoji="0" sz="5300" kern="1200" spc="-133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548626" indent="-457189" algn="l" rtl="0" eaLnBrk="1" latinLnBrk="0" hangingPunct="1">
        <a:spcBef>
          <a:spcPts val="933"/>
        </a:spcBef>
        <a:buClr>
          <a:schemeClr val="tx2"/>
        </a:buClr>
        <a:buSzPct val="95000"/>
        <a:buFont typeface="Wingdings"/>
        <a:buChar char="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87527" indent="-38099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328895" indent="-304792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2454" indent="-304792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055" indent="-28040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847" indent="-28040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535873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91898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24" indent="-243834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50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openxmlformats.org/officeDocument/2006/relationships/image" Target="../media/image3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0" Type="http://schemas.openxmlformats.org/officeDocument/2006/relationships/image" Target="../media/image32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706" y="198027"/>
            <a:ext cx="11844635" cy="6478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7658" y="769830"/>
            <a:ext cx="10516676" cy="4899600"/>
          </a:xfrm>
        </p:spPr>
        <p:txBody>
          <a:bodyPr/>
          <a:lstStyle/>
          <a:p>
            <a:pPr marL="5080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инновационных разработок учителей физики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цифрового века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.201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в использовании различных средств ИКТ в урочной и внеурочной деятельности (Использование авторского сайта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обучающихся к ГИА и олимпиадам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Бондаров Михаил Николаевич,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№1501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111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идеального теплового двигателя, работающего по циклу Карно,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равна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температура холодильника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цикл двигатель получает от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теплоты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𝑄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l="-270" r="-19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3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5" y="2659925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нагревателя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идеального теплового двигателя, работающего по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циклу Карно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равна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температура холодильника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равна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цикл двигатель получает от нагревателя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теплоты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5" y="2659925"/>
                <a:ext cx="11289409" cy="2106947"/>
              </a:xfrm>
              <a:blipFill>
                <a:blip r:embed="rId3"/>
                <a:stretch>
                  <a:fillRect l="-270" r="-19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644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1 −</m:t>
                    </m:r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𝑇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  <a:blipFill>
                <a:blip r:embed="rId2"/>
                <a:stretch>
                  <a:fillRect l="-2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6562"/>
                  </p:ext>
                </p:extLst>
              </p:nvPr>
            </p:nvGraphicFramePr>
            <p:xfrm>
              <a:off x="763152" y="611877"/>
              <a:ext cx="10350010" cy="3234409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63656795"/>
                      </a:ext>
                    </a:extLst>
                  </a:tr>
                  <a:tr h="24114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КПД двигателя Б) Работа, совершаемая 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двигателем за цикл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</a:t>
                          </a: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) </a:t>
                          </a:r>
                          <a14:m>
                            <m:oMath xmlns:m="http://schemas.openxmlformats.org/officeDocument/2006/math">
                              <m:r>
                                <a:rPr lang="ru-RU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𝑇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u-RU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ru-RU" sz="240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  <a:ea typeface="Roboto Slab" panose="020B060402020202020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016562"/>
                  </p:ext>
                </p:extLst>
              </p:nvPr>
            </p:nvGraphicFramePr>
            <p:xfrm>
              <a:off x="763152" y="611877"/>
              <a:ext cx="10350010" cy="3234409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3656795"/>
                      </a:ext>
                    </a:extLst>
                  </a:tr>
                  <a:tr h="241144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КПД двигателя Б) Работа, совершаемая 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двигателем за цикл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71" t="-35859" r="-707" b="-1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Дж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 </a:t>
                </a:r>
                <a:endParaRPr lang="en-US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4) 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ru-RU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 i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3200" i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Q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Дж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/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59931" y="4830861"/>
                <a:ext cx="32828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3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931" y="4830861"/>
                <a:ext cx="328284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9554" y="453384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2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3" grpId="0"/>
      <p:bldP spid="3" grpId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Текст 2"/>
              <p:cNvSpPr txBox="1">
                <a:spLocks/>
              </p:cNvSpPr>
              <p:nvPr/>
            </p:nvSpPr>
            <p:spPr>
              <a:xfrm>
                <a:off x="537029" y="1392590"/>
                <a:ext cx="11585547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удара шайба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массой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начала скользить со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6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вверх по плоскости, установленной под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600" i="1" dirty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 algn="r">
                  <a:buFont typeface="Georgia"/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горизонту.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Переместившись вдоль оси ОХ на некоторое расстояние, шайба соскользнула в исходное положение. Коэффициент трения шайбы о плоскость равен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29" y="1392590"/>
                <a:ext cx="11585547" cy="2106947"/>
              </a:xfrm>
              <a:prstGeom prst="rect">
                <a:avLst/>
              </a:prstGeom>
              <a:blipFill>
                <a:blip r:embed="rId2"/>
                <a:stretch>
                  <a:fillRect r="-1736" b="-1531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4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7028" y="1392590"/>
                <a:ext cx="11585547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удара шайба </a:t>
                </a:r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массой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начала скользить со </a:t>
                </a:r>
                <a:r>
                  <a:rPr lang="ru-RU" sz="26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ν</m:t>
                        </m:r>
                      </m:e>
                      <m:sub>
                        <m:r>
                          <a:rPr lang="en-US" sz="26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вверх по плоскости, установленной под </a:t>
                </a:r>
                <a:r>
                  <a:rPr lang="ru-RU" sz="2600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ru-RU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600" i="1" dirty="0">
                  <a:solidFill>
                    <a:srgbClr val="FF0000"/>
                  </a:solidFill>
                </a:endParaRPr>
              </a:p>
              <a:p>
                <a:pPr marL="50800" indent="0" algn="r">
                  <a:buNone/>
                </a:pP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 </a:t>
                </a:r>
                <a:r>
                  <a:rPr lang="ru-RU" sz="26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горизонту. 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Переместившись вдоль оси ОХ на некоторое расстояние, шайба соскользнула в исходное положение. </a:t>
                </a:r>
                <a:r>
                  <a:rPr lang="ru-RU" sz="2600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</a:t>
                </a:r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шайбы о плоскость равен </a:t>
                </a:r>
                <a14:m>
                  <m:oMath xmlns:m="http://schemas.openxmlformats.org/officeDocument/2006/math">
                    <m:r>
                      <a:rPr lang="ru-RU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sz="26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7028" y="1392590"/>
                <a:ext cx="11585547" cy="2106947"/>
              </a:xfrm>
              <a:blipFill>
                <a:blip r:embed="rId3"/>
                <a:stretch>
                  <a:fillRect r="-1736" b="-15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/>
          <p:cNvGrpSpPr/>
          <p:nvPr/>
        </p:nvGrpSpPr>
        <p:grpSpPr>
          <a:xfrm>
            <a:off x="4085163" y="3678301"/>
            <a:ext cx="4976854" cy="2856756"/>
            <a:chOff x="5001378" y="4032714"/>
            <a:chExt cx="3948524" cy="2266486"/>
          </a:xfrm>
        </p:grpSpPr>
        <p:cxnSp>
          <p:nvCxnSpPr>
            <p:cNvPr id="13" name="Прямая со стрелкой 12"/>
            <p:cNvCxnSpPr>
              <a:stCxn id="7" idx="2"/>
            </p:cNvCxnSpPr>
            <p:nvPr/>
          </p:nvCxnSpPr>
          <p:spPr>
            <a:xfrm flipH="1" flipV="1">
              <a:off x="5007429" y="4252686"/>
              <a:ext cx="761441" cy="1766275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 rot="20242812">
              <a:off x="5283200" y="5586324"/>
              <a:ext cx="798285" cy="44994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 flipV="1">
              <a:off x="5109029" y="4702629"/>
              <a:ext cx="3817257" cy="1596571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 flipV="1">
              <a:off x="6030685" y="5428292"/>
              <a:ext cx="515258" cy="215508"/>
            </a:xfrm>
            <a:prstGeom prst="straightConnector1">
              <a:avLst/>
            </a:prstGeom>
            <a:ln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88314" y="5811295"/>
              <a:ext cx="2582192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Дуга 20"/>
            <p:cNvSpPr/>
            <p:nvPr/>
          </p:nvSpPr>
          <p:spPr>
            <a:xfrm>
              <a:off x="6862763" y="5536046"/>
              <a:ext cx="80962" cy="550429"/>
            </a:xfrm>
            <a:prstGeom prst="arc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258832" y="5133937"/>
                  <a:ext cx="451994" cy="317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ν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8832" y="5133937"/>
                  <a:ext cx="451994" cy="317438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5001378" y="4032714"/>
              <a:ext cx="451994" cy="36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 Slab" panose="020B0604020202020204" charset="0"/>
                  <a:ea typeface="Roboto Slab" panose="020B0604020202020204" charset="0"/>
                </a:rPr>
                <a:t>Y</a:t>
              </a:r>
              <a:endParaRPr lang="ru-RU" sz="24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497908" y="4398989"/>
              <a:ext cx="451994" cy="415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Roboto Slab" panose="020B0604020202020204" charset="0"/>
                  <a:ea typeface="Roboto Slab" panose="020B0604020202020204" charset="0"/>
                </a:rPr>
                <a:t>X</a:t>
              </a:r>
              <a:endParaRPr lang="ru-RU" sz="2800" dirty="0">
                <a:latin typeface="Roboto Slab" panose="020B0604020202020204" charset="0"/>
                <a:ea typeface="Roboto Slab" panose="020B060402020202020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853807" y="5487220"/>
                  <a:ext cx="451994" cy="317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ru-RU" sz="2000" i="1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3807" y="5487220"/>
                  <a:ext cx="451994" cy="31743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55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38171"/>
                <a:ext cx="6131136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)</m:t>
                    </m:r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en-US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)</m:t>
                    </m:r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i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38171"/>
                <a:ext cx="6131136" cy="2236381"/>
              </a:xfrm>
              <a:blipFill>
                <a:blip r:embed="rId2"/>
                <a:stretch>
                  <a:fillRect l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139419"/>
                  </p:ext>
                </p:extLst>
              </p:nvPr>
            </p:nvGraphicFramePr>
            <p:xfrm>
              <a:off x="763152" y="611877"/>
              <a:ext cx="10350010" cy="237744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Модуль ускорения шайбы при ее движении вниз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Модуль проекции силы тяжести на ось ОХ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)</m:t>
                              </m:r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r>
                                <a:rPr lang="el-GR" sz="240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</a:t>
                          </a:r>
                          <a:r>
                            <a:rPr lang="en-US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)</m:t>
                              </m:r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0139419"/>
                  </p:ext>
                </p:extLst>
              </p:nvPr>
            </p:nvGraphicFramePr>
            <p:xfrm>
              <a:off x="763152" y="611877"/>
              <a:ext cx="10350010" cy="237744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3656795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Модуль ускорения шайбы при ее движении вниз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Модуль проекции силы тяжести на ось ОХ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71" t="-55469" r="-707" b="-8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7856843" y="4289277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r>
                      <a:rPr lang="el-GR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 </a:t>
                </a:r>
                <a:endParaRPr lang="en-US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func>
                      <m:funcPr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sin</m:t>
                        </m:r>
                      </m:fName>
                      <m:e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Н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843" y="4289277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39638" y="4533843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</a:t>
            </a:r>
            <a:r>
              <a:rPr lang="en-US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3</a:t>
            </a:r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981549" y="3554152"/>
            <a:ext cx="3282846" cy="646331"/>
            <a:chOff x="5252863" y="3574521"/>
            <a:chExt cx="328284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252863" y="3574521"/>
                  <a:ext cx="32828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ru-RU" sz="3600" i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2863" y="3574521"/>
                  <a:ext cx="3282846" cy="646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6604000" y="3779596"/>
              <a:ext cx="498195" cy="4208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1254178" y="3660936"/>
            <a:ext cx="3282846" cy="646331"/>
            <a:chOff x="1254178" y="3660936"/>
            <a:chExt cx="328284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254178" y="3660936"/>
                  <a:ext cx="32828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oMath>
                    </m:oMathPara>
                  </a14:m>
                  <a:endParaRPr lang="ru-RU" sz="3600" i="1" dirty="0">
                    <a:solidFill>
                      <a:schemeClr val="bg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4178" y="3660936"/>
                  <a:ext cx="3282846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Прямая со стрелкой 6"/>
            <p:cNvCxnSpPr/>
            <p:nvPr/>
          </p:nvCxnSpPr>
          <p:spPr>
            <a:xfrm flipV="1">
              <a:off x="3091543" y="3801035"/>
              <a:ext cx="0" cy="399448"/>
            </a:xfrm>
            <a:prstGeom prst="straightConnector1">
              <a:avLst/>
            </a:prstGeom>
            <a:ln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868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371" y="836712"/>
            <a:ext cx="10369152" cy="144016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91436" indent="0">
              <a:buNone/>
            </a:pPr>
            <a:r>
              <a:rPr lang="ru-RU" sz="2400" dirty="0"/>
              <a:t>С высоты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ru-RU" sz="2400" dirty="0"/>
              <a:t> </a:t>
            </a:r>
            <a:r>
              <a:rPr lang="ru-RU" sz="2400" dirty="0"/>
              <a:t>по наклонной плоскости из состояния покоя соскальзывает брусок </a:t>
            </a:r>
            <a:r>
              <a:rPr lang="ru-RU" sz="2400" dirty="0"/>
              <a:t>массой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ru-RU" sz="2400" dirty="0"/>
              <a:t>. Длина наклонной плоскости равна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ru-RU" sz="2400" dirty="0"/>
              <a:t>, а коэффициент трения между бруском и плоскостью равен </a:t>
            </a:r>
            <a:r>
              <a:rPr lang="ru-RU" sz="27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μ</a:t>
            </a:r>
            <a:endParaRPr lang="ru-RU" sz="24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53394"/>
                  </p:ext>
                </p:extLst>
              </p:nvPr>
            </p:nvGraphicFramePr>
            <p:xfrm>
              <a:off x="431371" y="2372883"/>
              <a:ext cx="8128000" cy="347285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064000"/>
                    <a:gridCol w="4064000"/>
                  </a:tblGrid>
                  <a:tr h="494453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Физические</a:t>
                          </a:r>
                          <a:r>
                            <a:rPr lang="ru-RU" sz="2400" baseline="0" dirty="0" smtClean="0"/>
                            <a:t> величины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  <a:tr h="297840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А</a:t>
                          </a:r>
                          <a:r>
                            <a:rPr lang="ru-RU" sz="2400" dirty="0" smtClean="0"/>
                            <a:t>) Сила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ru-RU" sz="2400" baseline="0" dirty="0" smtClean="0"/>
                            <a:t>трения, действующая на брусок</a:t>
                          </a:r>
                        </a:p>
                        <a:p>
                          <a:r>
                            <a:rPr lang="ru-RU" sz="2400" baseline="0" dirty="0" smtClean="0"/>
                            <a:t>Б) Время движения бруска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sz="24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𝑔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h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4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400" dirty="0" smtClean="0"/>
                                        <m:t> 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pPr marL="342900" indent="-342900">
                            <a:buAutoNum type="arabicParenR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latin typeface="Cambria Math"/>
                                    </a:rPr>
                                    <m:t>𝜇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𝑚𝑔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n-US" sz="2400" dirty="0" smtClean="0"/>
                        </a:p>
                        <a:p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53394"/>
                  </p:ext>
                </p:extLst>
              </p:nvPr>
            </p:nvGraphicFramePr>
            <p:xfrm>
              <a:off x="431371" y="2372883"/>
              <a:ext cx="8128000" cy="3472857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064000"/>
                    <a:gridCol w="4064000"/>
                  </a:tblGrid>
                  <a:tr h="494453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Физические</a:t>
                          </a:r>
                          <a:r>
                            <a:rPr lang="ru-RU" sz="2400" baseline="0" dirty="0" smtClean="0"/>
                            <a:t> величины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Формулы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</a:tr>
                  <a:tr h="2978404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А</a:t>
                          </a:r>
                          <a:r>
                            <a:rPr lang="ru-RU" sz="2400" dirty="0" smtClean="0"/>
                            <a:t>) Сила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ru-RU" sz="2400" baseline="0" dirty="0" smtClean="0"/>
                            <a:t>трения, действующая на брусок</a:t>
                          </a:r>
                        </a:p>
                        <a:p>
                          <a:r>
                            <a:rPr lang="ru-RU" sz="2400" baseline="0" dirty="0" smtClean="0"/>
                            <a:t>Б) Время движения бруска</a:t>
                          </a:r>
                          <a:endParaRPr lang="ru-RU" sz="2400" dirty="0"/>
                        </a:p>
                      </a:txBody>
                      <a:tcPr marL="121920" marR="121920" marT="60960" marB="6096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>
                        <a:blipFill rotWithShape="1">
                          <a:blip r:embed="rId2"/>
                          <a:stretch>
                            <a:fillRect l="-100300" t="-17587" r="-1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8288" y="3044959"/>
                <a:ext cx="1152128" cy="2600199"/>
              </a:xfrm>
              <a:prstGeom prst="rect">
                <a:avLst/>
              </a:prstGeom>
              <a:noFill/>
            </p:spPr>
            <p:txBody>
              <a:bodyPr wrap="square" lIns="121914" tIns="60957" rIns="121914" bIns="60957" rtlCol="0">
                <a:spAutoFit/>
              </a:bodyPr>
              <a:lstStyle/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ru-RU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м</m:t>
                        </m:r>
                      </m:num>
                      <m:den>
                        <m:r>
                          <a:rPr lang="ru-RU" sz="2400" i="1" kern="1200">
                            <a:solidFill>
                              <a:prstClr val="white"/>
                            </a:solidFill>
                            <a:latin typeface="Cambria Math"/>
                            <a:ea typeface="+mn-ea"/>
                            <a:cs typeface="+mn-cs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Н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  <a:endParaRPr lang="ru-RU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  <a:p>
                <a:pPr defTabSz="1219140"/>
                <a:endParaRPr lang="en-US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  <a:p>
                <a:pPr defTabSz="1219140">
                  <a:lnSpc>
                    <a:spcPts val="4000"/>
                  </a:lnSpc>
                </a:pP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с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= [</a:t>
                </a:r>
                <a:r>
                  <a:rPr lang="ru-RU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Н</a:t>
                </a:r>
                <a:r>
                  <a:rPr lang="en-US" sz="2400" kern="1200" dirty="0">
                    <a:solidFill>
                      <a:prstClr val="white"/>
                    </a:solidFill>
                    <a:latin typeface="Corbel"/>
                    <a:ea typeface="+mn-ea"/>
                    <a:cs typeface="+mn-cs"/>
                  </a:rPr>
                  <a:t>]</a:t>
                </a:r>
              </a:p>
              <a:p>
                <a:pPr defTabSz="1219140"/>
                <a:endParaRPr lang="ru-RU" sz="2400" kern="1200" dirty="0">
                  <a:solidFill>
                    <a:prstClr val="white"/>
                  </a:solidFill>
                  <a:latin typeface="Corbe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283718"/>
                <a:ext cx="864096" cy="1950149"/>
              </a:xfrm>
              <a:prstGeom prst="rect">
                <a:avLst/>
              </a:prstGeom>
              <a:blipFill rotWithShape="1">
                <a:blip r:embed="rId3"/>
                <a:stretch>
                  <a:fillRect l="-63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688288" y="5349213"/>
            <a:ext cx="2784309" cy="4924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21914" tIns="60957" rIns="121914" bIns="60957" rtlCol="0">
            <a:spAutoFit/>
          </a:bodyPr>
          <a:lstStyle/>
          <a:p>
            <a:pPr defTabSz="1219140"/>
            <a:r>
              <a:rPr lang="ru-RU" sz="2400" kern="1200" dirty="0">
                <a:solidFill>
                  <a:prstClr val="white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Ответ. А – 4; Б – 3.</a:t>
            </a:r>
          </a:p>
        </p:txBody>
      </p:sp>
    </p:spTree>
    <p:extLst>
      <p:ext uri="{BB962C8B-B14F-4D97-AF65-F5344CB8AC3E}">
        <p14:creationId xmlns:p14="http://schemas.microsoft.com/office/powerpoint/2010/main" val="3105587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Когда помогают графики.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1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пятую секунду прямолинейного движения с постоянным ускорением тело проходит путь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=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5 м и останавливается. Какой путь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1−2</m:t>
                        </m:r>
                      </m:sub>
                    </m:sSub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тело за вторую секунду этого движения?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За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пятую секунду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прямолинейного движения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постоянным ускорением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тело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путь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=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5 м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 останавливается. Какой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путь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1−2</m:t>
                        </m:r>
                      </m:sub>
                    </m:sSub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проходит тело за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вторую секунду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этого движения?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  <a:blipFill>
                <a:blip r:embed="rId3"/>
                <a:stretch>
                  <a:fillRect r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2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082039" y="1155792"/>
                <a:ext cx="4345772" cy="5007601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US" sz="40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=35</m:t>
                      </m:r>
                      <m:r>
                        <a:rPr lang="ru-RU" sz="4000" b="0" i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м</m:t>
                      </m:r>
                    </m:oMath>
                  </m:oMathPara>
                </a14:m>
                <a:endParaRPr lang="ru-RU" sz="4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2039" y="1155792"/>
                <a:ext cx="4345772" cy="500760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Прямоугольник 89"/>
          <p:cNvSpPr/>
          <p:nvPr/>
        </p:nvSpPr>
        <p:spPr>
          <a:xfrm>
            <a:off x="6767625" y="3891842"/>
            <a:ext cx="852850" cy="25722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ый треугольник 88"/>
          <p:cNvSpPr/>
          <p:nvPr/>
        </p:nvSpPr>
        <p:spPr>
          <a:xfrm>
            <a:off x="6774620" y="3031187"/>
            <a:ext cx="832941" cy="860654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763316" y="1349969"/>
            <a:ext cx="3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19133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179851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469027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98624" y="5614775"/>
            <a:ext cx="513192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917493" y="2192319"/>
            <a:ext cx="5107407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898624" y="3048679"/>
            <a:ext cx="5126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898624" y="3915252"/>
            <a:ext cx="512627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898624" y="4754119"/>
            <a:ext cx="5126275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917493" y="1349969"/>
            <a:ext cx="5090182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11036201" y="1356958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7" name="Прямоугольный треугольник 86"/>
          <p:cNvSpPr/>
          <p:nvPr/>
        </p:nvSpPr>
        <p:spPr>
          <a:xfrm>
            <a:off x="9341800" y="5614775"/>
            <a:ext cx="838050" cy="849356"/>
          </a:xfrm>
          <a:prstGeom prst="rtTriangl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330494" y="1349969"/>
            <a:ext cx="0" cy="511658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917493" y="2192319"/>
            <a:ext cx="4278506" cy="4274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5906158" y="852627"/>
            <a:ext cx="0" cy="5613933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5898624" y="6466555"/>
            <a:ext cx="5646223" cy="0"/>
          </a:xfrm>
          <a:prstGeom prst="straightConnector1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угольник 100"/>
              <p:cNvSpPr/>
              <p:nvPr/>
            </p:nvSpPr>
            <p:spPr>
              <a:xfrm>
                <a:off x="9309230" y="5988472"/>
                <a:ext cx="620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S</m:t>
                      </m:r>
                    </m:oMath>
                  </m:oMathPara>
                </a14:m>
                <a:endParaRPr lang="ru-RU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1" name="Прямоугольник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9230" y="5988472"/>
                <a:ext cx="62036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6650294" y="4063806"/>
                <a:ext cx="107029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𝑆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1−2</m:t>
                          </m:r>
                        </m:sub>
                      </m:sSub>
                    </m:oMath>
                  </m:oMathPara>
                </a14:m>
                <a:endParaRPr lang="ru-RU" sz="3200" i="1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294" y="4063806"/>
                <a:ext cx="107029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метод решения задачи.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7811" y="711200"/>
                <a:ext cx="47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ru-RU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11" y="711200"/>
                <a:ext cx="4708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434569" y="6163393"/>
                <a:ext cx="470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ru-RU" sz="28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569" y="6163393"/>
                <a:ext cx="47081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8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87" grpId="0" animBg="1"/>
      <p:bldP spid="101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63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№2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Графический способ)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9349" y="1028733"/>
                <a:ext cx="4992555" cy="4320480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91438" indent="0">
                  <a:buNone/>
                </a:pPr>
                <a:r>
                  <a:rPr lang="ru-RU" sz="2700" dirty="0"/>
                  <a:t>Тело, свободно падающее с некоторой высоты без начальной скорости, за время  </a:t>
                </a:r>
                <a14:m>
                  <m:oMath xmlns:m="http://schemas.openxmlformats.org/officeDocument/2006/math">
                    <m:r>
                      <a:rPr lang="ru-RU" sz="2700" i="1">
                        <a:latin typeface="Cambria Math"/>
                        <a:ea typeface="Cambria Math"/>
                      </a:rPr>
                      <m:t>𝜏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=1 </m:t>
                    </m:r>
                    <m:r>
                      <a:rPr lang="en-US" sz="27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ru-RU" sz="27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2700" dirty="0"/>
                  <a:t> после начала движения проходит путь в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/>
                      </a:rPr>
                      <m:t>𝑛</m:t>
                    </m:r>
                    <m:r>
                      <a:rPr lang="en-US" sz="2700" i="1">
                        <a:latin typeface="Cambria Math"/>
                      </a:rPr>
                      <m:t>=5</m:t>
                    </m:r>
                  </m:oMath>
                </a14:m>
                <a:r>
                  <a:rPr lang="ru-RU" sz="2700" dirty="0"/>
                  <a:t> раз меньший, чем за такой же промежуток времени в конце движения. Найдите полное время движения тела.</a:t>
                </a:r>
                <a:endParaRPr lang="ru-RU" sz="27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71550"/>
                <a:ext cx="3744416" cy="3240360"/>
              </a:xfrm>
              <a:blipFill rotWithShape="1">
                <a:blip r:embed="rId2"/>
                <a:stretch>
                  <a:fillRect t="-7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5" y="1028734"/>
            <a:ext cx="4526293" cy="430626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950216" y="6180093"/>
                <a:ext cx="1789993" cy="4924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lIns="121917" tIns="60958" rIns="121917" bIns="60958" rtlCol="0">
                <a:spAutoFit/>
              </a:bodyPr>
              <a:lstStyle/>
              <a:p>
                <a:r>
                  <a:rPr lang="ru-RU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Ответ</a:t>
                </a:r>
                <a:r>
                  <a:rPr lang="ru-RU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216" y="6180093"/>
                <a:ext cx="1789993" cy="492438"/>
              </a:xfrm>
              <a:prstGeom prst="rect">
                <a:avLst/>
              </a:prstGeom>
              <a:blipFill rotWithShape="1">
                <a:blip r:embed="rId4"/>
                <a:stretch>
                  <a:fillRect l="-3041" t="-6024" b="-216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398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движется прямолинейно с постоянным ускорением из состояния покоя. На некотором участке пути за </a:t>
                </a:r>
                <a:endParaRPr lang="en-US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 algn="r">
                  <a:buFont typeface="Georgia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c</m:t>
                    </m:r>
                    <m:r>
                      <a:rPr lang="en-US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увеличивает свою скорость в 3 раза. Сколько времени двигалось тело из состояния покоя до начала данного участка пути?</a:t>
                </a: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98" b="-23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Когда помогают графики.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 движется прямолинейно с постоянным ускорением из состояния покоя. На некотором участке пути з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а </a:t>
                </a:r>
                <a:endParaRPr lang="en-US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 algn="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=2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c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</a:t>
                </a:r>
                <a:r>
                  <a:rPr lang="ru-RU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увеличивает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свою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 в 3 раза</a:t>
                </a:r>
                <a:r>
                  <a:rPr lang="ru-RU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Сколько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времени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двигалось тело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из состояния покоя до начала данного участка пути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2659926"/>
                <a:ext cx="11289409" cy="2106947"/>
              </a:xfrm>
              <a:blipFill>
                <a:blip r:embed="rId3"/>
                <a:stretch>
                  <a:fillRect r="-1998" b="-23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83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368619" y="852627"/>
                <a:ext cx="4345772" cy="5007601"/>
              </a:xfrm>
            </p:spPr>
            <p:txBody>
              <a:bodyPr/>
              <a:lstStyle/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𝐴𝑂</m:t>
                          </m:r>
                        </m:den>
                      </m:f>
                      <m:r>
                        <a:rPr lang="en-US" sz="40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𝐷𝑂</m:t>
                          </m:r>
                        </m:den>
                      </m:f>
                    </m:oMath>
                  </m:oMathPara>
                </a14:m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sz="40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a:rPr lang="en-US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l-GR" sz="40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ru-RU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Roboto Slab" panose="020B060402020202020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400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ru-RU" sz="4000" i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Roboto Slab" panose="020B0604020202020204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:endParaRPr lang="en-US" sz="4000" dirty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= 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/>
                              <a:ea typeface="Roboto Slab" panose="020B0604020202020204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Roboto Slab" panose="020B060402020202020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=1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Roboto Slab" panose="020B0604020202020204" charset="0"/>
                        </a:rPr>
                        <m:t>c</m:t>
                      </m:r>
                    </m:oMath>
                  </m:oMathPara>
                </a14:m>
                <a:endParaRPr lang="ru-RU" sz="40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368619" y="852627"/>
                <a:ext cx="4345772" cy="5007601"/>
              </a:xfrm>
              <a:blipFill rotWithShape="1">
                <a:blip r:embed="rId3"/>
                <a:stretch>
                  <a:fillRect b="-13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Заголовок 1"/>
          <p:cNvSpPr>
            <a:spLocks noGrp="1"/>
          </p:cNvSpPr>
          <p:nvPr>
            <p:ph type="title"/>
          </p:nvPr>
        </p:nvSpPr>
        <p:spPr>
          <a:xfrm>
            <a:off x="129651" y="198027"/>
            <a:ext cx="2808800" cy="13092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Графический метод решения задачи.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325309" y="1388280"/>
            <a:ext cx="6556705" cy="4895601"/>
            <a:chOff x="5325309" y="1388280"/>
            <a:chExt cx="6556705" cy="4895601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5325309" y="1688193"/>
              <a:ext cx="6300634" cy="3617219"/>
              <a:chOff x="5891366" y="2704193"/>
              <a:chExt cx="6300634" cy="3617219"/>
            </a:xfrm>
          </p:grpSpPr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7100888" y="3427637"/>
                <a:ext cx="4753201" cy="28679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flipV="1">
                <a:off x="8271987" y="2704193"/>
                <a:ext cx="0" cy="3590739"/>
              </a:xfrm>
              <a:prstGeom prst="straightConnector1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/>
              <p:nvPr/>
            </p:nvCxnSpPr>
            <p:spPr>
              <a:xfrm>
                <a:off x="5891366" y="6302362"/>
                <a:ext cx="6300634" cy="0"/>
              </a:xfrm>
              <a:prstGeom prst="straightConnector1">
                <a:avLst/>
              </a:prstGeom>
              <a:ln w="28575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flipV="1">
                <a:off x="8271987" y="3427636"/>
                <a:ext cx="3571670" cy="1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V="1">
                <a:off x="11854089" y="3410856"/>
                <a:ext cx="0" cy="2910556"/>
              </a:xfrm>
              <a:prstGeom prst="line">
                <a:avLst/>
              </a:prstGeom>
              <a:ln w="952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31" name="Левая фигурная скобка 30"/>
            <p:cNvSpPr/>
            <p:nvPr/>
          </p:nvSpPr>
          <p:spPr>
            <a:xfrm rot="16200000">
              <a:off x="6942449" y="4961396"/>
              <a:ext cx="355866" cy="1171098"/>
            </a:xfrm>
            <a:prstGeom prst="leftBrace">
              <a:avLst>
                <a:gd name="adj1" fmla="val 83621"/>
                <a:gd name="adj2" fmla="val 48781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Левая фигурная скобка 43"/>
            <p:cNvSpPr/>
            <p:nvPr/>
          </p:nvSpPr>
          <p:spPr>
            <a:xfrm rot="16200000">
              <a:off x="9326643" y="3737716"/>
              <a:ext cx="355866" cy="3566912"/>
            </a:xfrm>
            <a:prstGeom prst="leftBrace">
              <a:avLst>
                <a:gd name="adj1" fmla="val 83621"/>
                <a:gd name="adj2" fmla="val 48781"/>
              </a:avLst>
            </a:prstGeom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Прямоугольник 31"/>
                <p:cNvSpPr/>
                <p:nvPr/>
              </p:nvSpPr>
              <p:spPr>
                <a:xfrm>
                  <a:off x="9187053" y="5634859"/>
                  <a:ext cx="6350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Прямоугольник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7053" y="5634859"/>
                  <a:ext cx="6350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Прямоугольник 46"/>
                <p:cNvSpPr/>
                <p:nvPr/>
              </p:nvSpPr>
              <p:spPr>
                <a:xfrm>
                  <a:off x="6798114" y="5699106"/>
                  <a:ext cx="64453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7" name="Прямоугольник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8114" y="5699106"/>
                  <a:ext cx="644535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Прямоугольник 48"/>
                <p:cNvSpPr/>
                <p:nvPr/>
              </p:nvSpPr>
              <p:spPr>
                <a:xfrm>
                  <a:off x="7015291" y="4054497"/>
                  <a:ext cx="69063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Прямоугольник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5291" y="4054497"/>
                  <a:ext cx="690638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Прямоугольник 49"/>
                <p:cNvSpPr/>
                <p:nvPr/>
              </p:nvSpPr>
              <p:spPr>
                <a:xfrm>
                  <a:off x="6742967" y="2119249"/>
                  <a:ext cx="9182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Прямоугольник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967" y="2119249"/>
                  <a:ext cx="918265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Овал 32"/>
            <p:cNvSpPr/>
            <p:nvPr/>
          </p:nvSpPr>
          <p:spPr>
            <a:xfrm>
              <a:off x="7661230" y="2366636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7661229" y="4532710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485068" y="5241362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7661228" y="5234241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11243333" y="5241362"/>
              <a:ext cx="89397" cy="90000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Прямоугольник 54"/>
                <p:cNvSpPr/>
                <p:nvPr/>
              </p:nvSpPr>
              <p:spPr>
                <a:xfrm>
                  <a:off x="7180324" y="1388280"/>
                  <a:ext cx="51892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Прямоугольник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0324" y="1388280"/>
                  <a:ext cx="518925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Прямоугольник 55"/>
                <p:cNvSpPr/>
                <p:nvPr/>
              </p:nvSpPr>
              <p:spPr>
                <a:xfrm>
                  <a:off x="11390750" y="5277451"/>
                  <a:ext cx="47038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𝑡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Прямоугольник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0750" y="5277451"/>
                  <a:ext cx="470385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Прямоугольник 56"/>
                <p:cNvSpPr/>
                <p:nvPr/>
              </p:nvSpPr>
              <p:spPr>
                <a:xfrm>
                  <a:off x="6140015" y="4611588"/>
                  <a:ext cx="56220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𝐴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7" name="Прямоугольник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0015" y="4611588"/>
                  <a:ext cx="562205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Прямоугольник 57"/>
                <p:cNvSpPr/>
                <p:nvPr/>
              </p:nvSpPr>
              <p:spPr>
                <a:xfrm flipH="1">
                  <a:off x="7327644" y="5354391"/>
                  <a:ext cx="786951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𝑂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8" name="Прямоугольник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327644" y="5354391"/>
                  <a:ext cx="786951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Прямоугольник 58"/>
                <p:cNvSpPr/>
                <p:nvPr/>
              </p:nvSpPr>
              <p:spPr>
                <a:xfrm>
                  <a:off x="7661228" y="4338254"/>
                  <a:ext cx="5942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𝐷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9" name="Прямоугольник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1228" y="4338254"/>
                  <a:ext cx="594265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Прямоугольник 59"/>
                <p:cNvSpPr/>
                <p:nvPr/>
              </p:nvSpPr>
              <p:spPr>
                <a:xfrm>
                  <a:off x="11320258" y="4622710"/>
                  <a:ext cx="56175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𝐶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Прямоугольник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0258" y="4622710"/>
                  <a:ext cx="561756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Прямоугольник 60"/>
                <p:cNvSpPr/>
                <p:nvPr/>
              </p:nvSpPr>
              <p:spPr>
                <a:xfrm>
                  <a:off x="11243333" y="1973055"/>
                  <a:ext cx="578813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𝐵</m:t>
                        </m:r>
                      </m:oMath>
                    </m:oMathPara>
                  </a14:m>
                  <a:endParaRPr lang="ru-RU" sz="32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Прямоугольник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3333" y="1973055"/>
                  <a:ext cx="578813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93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Лучшие помощники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22" y="973137"/>
            <a:ext cx="3514725" cy="5114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07" y="973135"/>
            <a:ext cx="3591717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Энергетические методы в механике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7" y="1507227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оттепели зимой образовалась ледяная горка длиной</a:t>
                </a:r>
                <a:r>
                  <a:rPr lang="en-US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𝐿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=15 м</m:t>
                    </m:r>
                    <m:r>
                      <a:rPr lang="ru-RU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поверхность которой составляет угол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type m:val="lin"/>
                                <m:ctrlP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b="0" i="1" smtClean="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горизонтальной плоскостью. Чтобы ребята не выезжали на проезжую часть дороги, дворнику посыпал нижнюю часть горки песком. На какой минимальной длине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поверхности горки надо посыпать песок, чтобы санки не смогли съехать с неё? Коэффициент трения скольжения санок по льду с песком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Трением санок о лёд без песка и начальной скоростью на вершине горки пренебречь.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7" y="1507227"/>
                <a:ext cx="11289409" cy="2106947"/>
              </a:xfrm>
              <a:blipFill>
                <a:blip r:embed="rId2"/>
                <a:stretch>
                  <a:fillRect r="-2052" b="-120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6" y="15072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После оттепели зимой образовалась ледяная горка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длиной</a:t>
                </a:r>
                <a:r>
                  <a:rPr lang="en-US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𝐿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=15 м</m:t>
                    </m:r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поверхность которой составляет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угол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 </m:t>
                            </m:r>
                            <m:f>
                              <m:fPr>
                                <m:type m:val="lin"/>
                                <m:ctrlP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с горизонтальной плоскостью. Чтобы ребята не выезжали на проезжую часть дороги, дворнику посыпал нижнюю часть горки песком. На какой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минимальной длине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𝑆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поверхности горки надо посыпать песок, чтобы санки не смогли съехать с неё?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скольжения санок по льду с песком</a:t>
                </a:r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Трением санок о лёд без песка и начальной скоростью на вершине горки пренебречь.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6" y="1507226"/>
                <a:ext cx="11289409" cy="2106947"/>
              </a:xfrm>
              <a:prstGeom prst="rect">
                <a:avLst/>
              </a:prstGeom>
              <a:blipFill>
                <a:blip r:embed="rId3"/>
                <a:stretch>
                  <a:fillRect r="-2052" b="-1208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3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Динамический метод решения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03077" y="852627"/>
                <a:ext cx="6913600" cy="574709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dirty="0" smtClean="0"/>
                  <a:t>Ускорение на льду: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i="1" dirty="0" smtClean="0"/>
              </a:p>
              <a:p>
                <a:pPr marL="50800" indent="0">
                  <a:buNone/>
                </a:pPr>
                <a:r>
                  <a:rPr lang="ru-RU" dirty="0" smtClean="0"/>
                  <a:t>Ускорение на льду с песком: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b="0" i="1" dirty="0" smtClean="0"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ru-RU" b="0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en-US" dirty="0" smtClean="0"/>
              </a:p>
              <a:p>
                <a:pPr marL="508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03077" y="852627"/>
                <a:ext cx="6913600" cy="5747094"/>
              </a:xfrm>
              <a:blipFill>
                <a:blip r:embed="rId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6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Энергетический метод решения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76300" y="1507227"/>
                <a:ext cx="11106150" cy="470307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Полная механическая энергия уменьшается на величину: </a:t>
                </a:r>
                <a:endParaRPr lang="en-US" b="0" dirty="0" smtClean="0"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ru-RU" b="0" i="1" dirty="0" smtClean="0"/>
              </a:p>
              <a:p>
                <a:pPr marL="50800" indent="0">
                  <a:buNone/>
                </a:pPr>
                <a:r>
                  <a:rPr lang="ru-RU" dirty="0" smtClean="0"/>
                  <a:t>Модуль работы силы трения: </a:t>
                </a: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:endParaRPr lang="en-US" dirty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𝑁𝑆</m:t>
                      </m:r>
                    </m:oMath>
                  </m:oMathPara>
                </a14:m>
                <a:endParaRPr lang="en-US" i="1" dirty="0" smtClean="0"/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𝑚𝑔𝐿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i="1" dirty="0" smtClean="0">
                  <a:ea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:endParaRPr lang="ru-RU" b="0" dirty="0" smtClean="0">
                  <a:latin typeface="Cambria Math" panose="02040503050406030204" pitchFamily="18" charset="0"/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𝑚𝑔𝐿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</a:rPr>
                        <m:t>м</m:t>
                      </m:r>
                    </m:oMath>
                  </m:oMathPara>
                </a14:m>
                <a:endParaRPr lang="en-US" dirty="0"/>
              </a:p>
              <a:p>
                <a:pPr marL="5080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76300" y="1507227"/>
                <a:ext cx="11106150" cy="4703074"/>
              </a:xfrm>
              <a:blipFill>
                <a:blip r:embed="rId2"/>
                <a:stretch>
                  <a:fillRect l="-714" r="-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536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05501" y="1895127"/>
                <a:ext cx="10210800" cy="3991323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Перед ударом два пластилиновых шарика движутся по одной прямой навстречу друг другу. При ударе они останавливаются, при этом выделяется количество теплоты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𝑄</m:t>
                    </m:r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=7,5 Дж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Массы шариков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=100</m:t>
                    </m:r>
                    <m:r>
                      <a:rPr lang="ru-RU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ru-RU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  <m:r>
                      <a:rPr lang="en-US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</m:t>
                    </m:r>
                    <m:r>
                      <a:rPr lang="ru-RU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2</m:t>
                    </m:r>
                    <m:r>
                      <a:rPr lang="en-US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00</m:t>
                    </m:r>
                    <m:r>
                      <a:rPr lang="ru-RU" i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. Чему равен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модуль импульса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𝑝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первого шарика перед ударом?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05501" y="1895127"/>
                <a:ext cx="10210800" cy="3991323"/>
              </a:xfrm>
              <a:blipFill>
                <a:blip r:embed="rId2"/>
                <a:stretch>
                  <a:fillRect r="-2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/>
          </p:cNvSpPr>
          <p:nvPr/>
        </p:nvSpPr>
        <p:spPr>
          <a:xfrm>
            <a:off x="301101" y="243027"/>
            <a:ext cx="2808800" cy="13092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Быстрое решение комбинированных задач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2"/>
              <p:cNvSpPr txBox="1">
                <a:spLocks/>
              </p:cNvSpPr>
              <p:nvPr/>
            </p:nvSpPr>
            <p:spPr>
              <a:xfrm>
                <a:off x="1705501" y="1895127"/>
                <a:ext cx="10210800" cy="39913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Перед ударом два пластилиновых шарика движутся по одной прямой навстречу друг другу. При ударе они останавливаются, при этом выделяется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количество теплоты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𝑄</m:t>
                    </m:r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=7,5 Дж</m:t>
                    </m:r>
                  </m:oMath>
                </a14:m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Массы</a:t>
                </a:r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шариков</a:t>
                </a:r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=100</m:t>
                    </m:r>
                    <m:r>
                      <a:rPr lang="ru-RU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𝑚</m:t>
                        </m:r>
                      </m:e>
                      <m:sub>
                        <m: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=</m:t>
                    </m:r>
                    <m:r>
                      <a:rPr lang="ru-RU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2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00</m:t>
                    </m:r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г</m:t>
                    </m:r>
                  </m:oMath>
                </a14:m>
                <a:r>
                  <a:rPr lang="ru-RU" dirty="0">
                    <a:latin typeface="Roboto Slab" panose="020B0604020202020204" charset="0"/>
                    <a:ea typeface="Roboto Slab" panose="020B0604020202020204" charset="0"/>
                  </a:rPr>
                  <a:t> .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Чему равен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модуль импульса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𝑝</m:t>
                    </m:r>
                  </m:oMath>
                </a14:m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первого шарика перед ударом?</a:t>
                </a:r>
              </a:p>
            </p:txBody>
          </p:sp>
        </mc:Choice>
        <mc:Fallback xmlns="">
          <p:sp>
            <p:nvSpPr>
              <p:cNvPr id="5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501" y="1895127"/>
                <a:ext cx="10210800" cy="3991323"/>
              </a:xfrm>
              <a:prstGeom prst="rect">
                <a:avLst/>
              </a:prstGeom>
              <a:blipFill>
                <a:blip r:embed="rId3"/>
                <a:stretch>
                  <a:fillRect r="-2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85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38400" y="852627"/>
                <a:ext cx="9486900" cy="4899600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ru-RU" sz="24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Из ЗСИ следует, что импульсы шариков перед ударом равны </a:t>
                </a:r>
                <a:r>
                  <a:rPr lang="ru-RU" sz="24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 модулю и противоположны по </a:t>
                </a:r>
                <a:r>
                  <a:rPr lang="ru-RU" sz="24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направлению</a:t>
                </a:r>
              </a:p>
              <a:p>
                <a:pPr marL="50800" indent="0">
                  <a:buNone/>
                </a:pPr>
                <a:r>
                  <a:rPr lang="en-US" sz="3600" b="0" dirty="0" smtClean="0"/>
                  <a:t>		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600" i="1" dirty="0" smtClean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sSub>
                            <m:sSubPr>
                              <m:ctrlP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600" i="1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508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38400" y="852627"/>
                <a:ext cx="9486900" cy="4899600"/>
              </a:xfrm>
              <a:blipFill>
                <a:blip r:embed="rId2"/>
                <a:stretch>
                  <a:fillRect r="-1735" b="-85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 b="0" i="0" u="none" strike="noStrike" cap="none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Roboto Slab"/>
              <a:buNone/>
              <a:defRPr sz="24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Быстрое решение комбинированных задач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на 45 секунд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457" y="1539072"/>
            <a:ext cx="10211876" cy="4899600"/>
          </a:xfrm>
        </p:spPr>
        <p:txBody>
          <a:bodyPr/>
          <a:lstStyle/>
          <a:p>
            <a:pPr marL="565150" indent="-514350">
              <a:buAutoNum type="arabicPeriod"/>
            </a:pPr>
            <a:r>
              <a:rPr lang="ru-RU" dirty="0"/>
              <a:t>Свободно падающее тело в последние 10 с своего движе­ния проходит 3/4 всего пути. Определите высоту, с которой па­дало тело без начальной скорости</a:t>
            </a:r>
            <a:r>
              <a:rPr lang="ru-RU" dirty="0" smtClean="0"/>
              <a:t>.</a:t>
            </a:r>
          </a:p>
          <a:p>
            <a:pPr marL="565150" indent="-514350">
              <a:buAutoNum type="arabicPeriod"/>
            </a:pPr>
            <a:r>
              <a:rPr lang="ru-RU" dirty="0" smtClean="0"/>
              <a:t>Пружину </a:t>
            </a:r>
            <a:r>
              <a:rPr lang="ru-RU" dirty="0"/>
              <a:t>сжали на 2 см, совершив при этом работу 12 Дж. Какую надо совершить работу, чтобы сжать </a:t>
            </a:r>
            <a:r>
              <a:rPr lang="ru-RU" dirty="0" smtClean="0"/>
              <a:t>её ещё </a:t>
            </a:r>
            <a:r>
              <a:rPr lang="ru-RU" dirty="0"/>
              <a:t>на 4 см</a:t>
            </a:r>
            <a:r>
              <a:rPr lang="ru-RU" dirty="0" smtClean="0"/>
              <a:t>?</a:t>
            </a:r>
          </a:p>
          <a:p>
            <a:pPr marL="565150" indent="-514350">
              <a:buAutoNum type="arabicPeriod"/>
            </a:pPr>
            <a:r>
              <a:rPr lang="ru-RU" dirty="0"/>
              <a:t>В зажатой между двумя телами невесомой пружине запа­сена энергия 100 Дж. Масса одного тела 0,9 кг, другого 0,1 кг. Определите кинетическую энергию тела с большей массой после освобождения пружины</a:t>
            </a:r>
            <a:r>
              <a:rPr lang="ru-RU" dirty="0" smtClean="0"/>
              <a:t>.</a:t>
            </a:r>
          </a:p>
          <a:p>
            <a:pPr marL="508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3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Благодарности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ru-RU" dirty="0" smtClean="0"/>
              <a:t>Я благодарен своим ученикам</a:t>
            </a:r>
          </a:p>
          <a:p>
            <a:pPr marL="50800" indent="0">
              <a:buNone/>
            </a:pPr>
            <a:r>
              <a:rPr lang="ru-RU" dirty="0" err="1" smtClean="0"/>
              <a:t>Кретовой</a:t>
            </a:r>
            <a:r>
              <a:rPr lang="ru-RU" dirty="0" smtClean="0"/>
              <a:t> Валентине,</a:t>
            </a:r>
          </a:p>
          <a:p>
            <a:pPr marL="50800" indent="0">
              <a:buNone/>
            </a:pPr>
            <a:r>
              <a:rPr lang="ru-RU" dirty="0" smtClean="0"/>
              <a:t>Галагану Кириллу,</a:t>
            </a:r>
          </a:p>
          <a:p>
            <a:pPr marL="50800" indent="0">
              <a:buNone/>
            </a:pPr>
            <a:r>
              <a:rPr lang="ru-RU" dirty="0" err="1" smtClean="0"/>
              <a:t>Стерлигову</a:t>
            </a:r>
            <a:r>
              <a:rPr lang="ru-RU" dirty="0" smtClean="0"/>
              <a:t> Никите,</a:t>
            </a:r>
          </a:p>
          <a:p>
            <a:pPr marL="50800" indent="0">
              <a:buNone/>
            </a:pPr>
            <a:r>
              <a:rPr lang="ru-RU" dirty="0" err="1" smtClean="0"/>
              <a:t>Трощиловой</a:t>
            </a:r>
            <a:r>
              <a:rPr lang="ru-RU" dirty="0" smtClean="0"/>
              <a:t> Елизавете,</a:t>
            </a:r>
          </a:p>
          <a:p>
            <a:pPr marL="50800" indent="0">
              <a:buNone/>
            </a:pPr>
            <a:r>
              <a:rPr lang="ru-RU" dirty="0" smtClean="0"/>
              <a:t>Наумову Станиславу,</a:t>
            </a:r>
          </a:p>
          <a:p>
            <a:pPr marL="50800" indent="0">
              <a:buNone/>
            </a:pPr>
            <a:r>
              <a:rPr lang="ru-RU" dirty="0"/>
              <a:t>о</a:t>
            </a:r>
            <a:r>
              <a:rPr lang="ru-RU" dirty="0" smtClean="0"/>
              <a:t>казавшими значительную помощь </a:t>
            </a:r>
            <a:br>
              <a:rPr lang="ru-RU" dirty="0" smtClean="0"/>
            </a:br>
            <a:r>
              <a:rPr lang="ru-RU" dirty="0" smtClean="0"/>
              <a:t>в подготовке этой презентации.</a:t>
            </a:r>
          </a:p>
          <a:p>
            <a:pPr marL="508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4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Задачи ЕГЭ.</a:t>
            </a:r>
            <a:br>
              <a:rPr lang="ru-RU" dirty="0" smtClean="0"/>
            </a:br>
            <a:r>
              <a:rPr lang="ru-RU" dirty="0" smtClean="0"/>
              <a:t>Как решить проще?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0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71" y="638629"/>
            <a:ext cx="7100800" cy="2844799"/>
          </a:xfrm>
        </p:spPr>
        <p:txBody>
          <a:bodyPr/>
          <a:lstStyle/>
          <a:p>
            <a:pPr algn="ctr"/>
            <a:r>
              <a:rPr lang="ru-RU" dirty="0" smtClean="0"/>
              <a:t>Выбор верных ответов без решения!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731" y="3853676"/>
            <a:ext cx="7100800" cy="1189992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 b="0" i="0" u="none" strike="noStrike" cap="none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6000"/>
              <a:buFont typeface="Roboto Slab"/>
              <a:buNone/>
              <a:defRPr sz="6000">
                <a:solidFill>
                  <a:srgbClr val="11111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mtClean="0"/>
              <a:t>Размерность!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2"/>
              <p:cNvSpPr txBox="1">
                <a:spLocks/>
              </p:cNvSpPr>
              <p:nvPr/>
            </p:nvSpPr>
            <p:spPr>
              <a:xfrm>
                <a:off x="902590" y="1961877"/>
                <a:ext cx="11289409" cy="3386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Грузовик массой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движущийся по прямолинейному горизонтальному участку дороги со скоростью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совершает торможение до полной остановки. При торможении колеса грузовика не вращаются. Коэффициент трения между колесами и дорогой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6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90" y="1961877"/>
                <a:ext cx="11289409" cy="3386346"/>
              </a:xfrm>
              <a:prstGeom prst="rect">
                <a:avLst/>
              </a:prstGeom>
              <a:blipFill>
                <a:blip r:embed="rId2"/>
                <a:stretch>
                  <a:fillRect l="-432" r="-2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1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902589" y="1961877"/>
                <a:ext cx="11289409" cy="33863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Грузовик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мас</a:t>
                </a:r>
                <a:r>
                  <a:rPr lang="en-US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c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ой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𝑚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движущийся по прямолинейному горизонтальному участку дороги со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, совершает торможение до полной остановки. При торможении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колёса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грузовика не вращаются.</a:t>
                </a: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Коэффициент трения</a:t>
                </a:r>
                <a:r>
                  <a:rPr lang="ru-RU" dirty="0" smtClean="0"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между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колёсами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и дорогой равен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𝜇</m:t>
                    </m:r>
                  </m:oMath>
                </a14:m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 </a:t>
                </a:r>
                <a:endParaRPr lang="ru-RU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89" y="1961877"/>
                <a:ext cx="11289409" cy="3386346"/>
              </a:xfrm>
              <a:prstGeom prst="rect">
                <a:avLst/>
              </a:prstGeom>
              <a:blipFill rotWithShape="1">
                <a:blip r:embed="rId3"/>
                <a:stretch>
                  <a:fillRect l="-432" r="-20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67147" y="3681650"/>
                <a:ext cx="4123382" cy="2530364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Н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ru-RU" sz="320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sSup>
                          <m:sSupPr>
                            <m:ctrlPr>
                              <a:rPr lang="ru-RU" sz="320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ru-RU" sz="32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с</m:t>
                            </m:r>
                          </m:e>
                          <m:sup>
                            <m:r>
                              <a:rPr lang="ru-RU" sz="3200" b="0" i="1" smtClean="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/</a:t>
                </a:r>
                <a:r>
                  <a:rPr lang="ru-RU" sz="3200" i="1" dirty="0" err="1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μg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с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67147" y="3681650"/>
                <a:ext cx="4123382" cy="2530364"/>
              </a:xfrm>
              <a:blipFill>
                <a:blip r:embed="rId2"/>
                <a:stretch>
                  <a:fillRect l="-2663" b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276965"/>
                  </p:ext>
                </p:extLst>
              </p:nvPr>
            </p:nvGraphicFramePr>
            <p:xfrm>
              <a:off x="763152" y="611877"/>
              <a:ext cx="10350010" cy="286512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А) Модуль силы трения, </a:t>
                          </a:r>
                          <a:endParaRPr lang="en-US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действующей на грузовик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Б) Тормозной путь грузовика 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</a:t>
                          </a:r>
                          <a:r>
                            <a:rPr lang="ru-RU" sz="2400" i="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3200" b="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𝑚𝑔</m:t>
                              </m:r>
                            </m:oMath>
                          </a14:m>
                          <a:endParaRPr lang="ru-RU" sz="32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3200" b="0" i="1" baseline="0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oMath>
                          </a14:m>
                          <a:r>
                            <a:rPr lang="ru-RU" sz="32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ru-RU" sz="32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num>
                                <m:den>
                                  <m:r>
                                    <a:rPr lang="ru-RU" sz="320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</a:t>
                          </a:r>
                          <a:r>
                            <a:rPr lang="en-US" sz="3200" i="0" baseline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320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3200" i="1" baseline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32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3200" b="0" i="1" baseline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3200" b="0" i="1" baseline="0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91291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1276965"/>
                  </p:ext>
                </p:extLst>
              </p:nvPr>
            </p:nvGraphicFramePr>
            <p:xfrm>
              <a:off x="763152" y="611877"/>
              <a:ext cx="10350010" cy="2865120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63656795"/>
                      </a:ext>
                    </a:extLst>
                  </a:tr>
                  <a:tr h="20421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А) Модуль силы трения, </a:t>
                          </a:r>
                          <a:endParaRPr lang="en-US" sz="240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действующей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 на грузовик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Б) Тормозной путь грузовика 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71" t="-42262" r="-707" b="-5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91291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7" name="TextBox 16"/>
          <p:cNvSpPr txBox="1"/>
          <p:nvPr/>
        </p:nvSpPr>
        <p:spPr>
          <a:xfrm>
            <a:off x="7756579" y="430329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1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4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71" y="1364521"/>
            <a:ext cx="7100800" cy="3120393"/>
          </a:xfrm>
        </p:spPr>
        <p:txBody>
          <a:bodyPr/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азмерность</a:t>
            </a:r>
            <a:br>
              <a:rPr lang="ru-RU" dirty="0" smtClean="0"/>
            </a:br>
            <a:r>
              <a:rPr lang="ru-RU" dirty="0" smtClean="0"/>
              <a:t>+</a:t>
            </a:r>
            <a:br>
              <a:rPr lang="ru-RU" dirty="0" smtClean="0"/>
            </a:br>
            <a:r>
              <a:rPr lang="ru-RU" dirty="0" smtClean="0"/>
              <a:t>частный случай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752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2"/>
              <p:cNvSpPr txBox="1">
                <a:spLocks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50800" indent="0" algn="r">
                  <a:buFont typeface="Georgia"/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Тело, брошенное с горизонтальной поверхности Земли со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под 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к горизонту, в течение времени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𝑡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поднимается на максимальную высоту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h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над горизонтом. Сопротивление воздуха пренебрежимо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мало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Текс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7" y="2659926"/>
                <a:ext cx="11289409" cy="2106947"/>
              </a:xfrm>
              <a:prstGeom prst="rect">
                <a:avLst/>
              </a:prstGeom>
              <a:blipFill>
                <a:blip r:embed="rId2"/>
                <a:stretch>
                  <a:fillRect r="-1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 на выбор ответа.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Задача № 2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Текст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7446" y="2659926"/>
                <a:ext cx="11289409" cy="2106947"/>
              </a:xfrm>
            </p:spPr>
            <p:txBody>
              <a:bodyPr/>
              <a:lstStyle/>
              <a:p>
                <a:pPr marL="50800" indent="0" algn="r">
                  <a:buNone/>
                </a:pP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Тело, брошенное с горизонтальной поверхности Земли со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скоростью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ν</m:t>
                    </m:r>
                  </m:oMath>
                </a14:m>
                <a:r>
                  <a:rPr lang="en-US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под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углом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к горизонту, в течение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времени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𝑡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поднимается на максимальную </a:t>
                </a:r>
                <a:r>
                  <a:rPr lang="ru-RU" dirty="0">
                    <a:solidFill>
                      <a:srgbClr val="FF0000"/>
                    </a:solidFill>
                    <a:latin typeface="Roboto Slab" panose="020B0604020202020204" charset="0"/>
                    <a:ea typeface="Roboto Slab" panose="020B0604020202020204" charset="0"/>
                  </a:rPr>
                  <a:t>высоту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 Slab" panose="020B0604020202020204" charset="0"/>
                      </a:rPr>
                      <m:t>h</m:t>
                    </m:r>
                  </m:oMath>
                </a14:m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над горизонтом. Сопротивление воздуха пренебрежимо </a:t>
                </a:r>
                <a:r>
                  <a:rPr lang="ru-RU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мало</a:t>
                </a:r>
                <a:r>
                  <a:rPr lang="ru-RU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Текс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7446" y="2659926"/>
                <a:ext cx="11289409" cy="2106947"/>
              </a:xfrm>
              <a:blipFill>
                <a:blip r:embed="rId3"/>
                <a:stretch>
                  <a:fillRect r="-1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59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</p:spPr>
            <p:txBody>
              <a:bodyPr/>
              <a:lstStyle/>
              <a:p>
                <a:pPr marL="5080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1) [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  <a:sym typeface="Arial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Roboto Slab" panose="020B0604020202020204" charset="0"/>
                                    <a:sym typeface="Arial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  <a:sym typeface="Arial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Roboto Slab" panose="020B0604020202020204" charset="0"/>
                                    <a:sym typeface="Arial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Arial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 = М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 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50800" indent="0">
                  <a:buNone/>
                </a:pP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3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sSupPr>
                          <m:e>
                            <m:r>
                              <a:rPr lang="el-GR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М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3152" y="4200483"/>
                <a:ext cx="4123382" cy="2236381"/>
              </a:xfrm>
              <a:blipFill>
                <a:blip r:embed="rId2"/>
                <a:stretch>
                  <a:fillRect l="-2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990009"/>
                  </p:ext>
                </p:extLst>
              </p:nvPr>
            </p:nvGraphicFramePr>
            <p:xfrm>
              <a:off x="763152" y="611877"/>
              <a:ext cx="10350010" cy="324383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="" val="375959051"/>
                        </a:ext>
                      </a:extLst>
                    </a:gridCol>
                  </a:tblGrid>
                  <a:tr h="62256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663656795"/>
                      </a:ext>
                    </a:extLst>
                  </a:tr>
                  <a:tr h="120804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Время подъема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t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 максимальную высоту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Максимальная высота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h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над горизонтом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1)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kumimoji="0" lang="en-US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Roboto Slab" panose="020B0604020202020204" charset="0"/>
                                          <a:cs typeface="+mn-cs"/>
                                          <a:sym typeface="Arial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kumimoji="0" lang="en-US" sz="24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0" lang="en-US" sz="2400" b="0" i="0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kumimoji="0" lang="en-US" sz="2400" b="0" i="1" u="none" strike="noStrike" kern="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Roboto Slab" panose="020B0604020202020204" charset="0"/>
                                              <a:cs typeface="+mn-cs"/>
                                              <a:sym typeface="Arial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kumimoji="0" lang="en-US" sz="24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  <a:sym typeface="Arial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baseline="0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2) 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3) 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240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l-GR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2</m:t>
                                      </m:r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i="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4)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Roboto Slab" panose="020B060402020202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  <a:ea typeface="Roboto Slab" panose="020B0604020202020204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Roboto Slab" panose="020B0604020202020204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Roboto Slab" panose="020B0604020202020204" charset="0"/>
                                    </a:rPr>
                                    <m:t>𝑔</m:t>
                                  </m:r>
                                </m:den>
                              </m:f>
                            </m:oMath>
                          </a14:m>
                          <a:endParaRPr lang="ru-RU" sz="2400" i="1" dirty="0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91291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5990009"/>
                  </p:ext>
                </p:extLst>
              </p:nvPr>
            </p:nvGraphicFramePr>
            <p:xfrm>
              <a:off x="763152" y="611877"/>
              <a:ext cx="10350010" cy="3243834"/>
            </p:xfrm>
            <a:graphic>
              <a:graphicData uri="http://schemas.openxmlformats.org/drawingml/2006/table">
                <a:tbl>
                  <a:tblPr/>
                  <a:tblGrid>
                    <a:gridCol w="517500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25085441"/>
                        </a:ext>
                      </a:extLst>
                    </a:gridCol>
                    <a:gridCol w="517500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959051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Физические величины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rgbClr val="FF0000"/>
                          </a:solidFill>
                          <a:prstDash val="soli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mpd="sng">
                          <a:solidFill>
                            <a:srgbClr val="FF0000"/>
                          </a:solidFill>
                          <a:prstDash val="soli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400" b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Формулы</a:t>
                          </a:r>
                        </a:p>
                        <a:p>
                          <a:pPr algn="l"/>
                          <a:endParaRPr lang="ru-RU" sz="24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Roboto Slab" panose="020B0604020202020204" charset="0"/>
                            <a:ea typeface="Roboto Slab" panose="020B060402020202020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mpd="sng">
                          <a:solidFill>
                            <a:srgbClr val="FF0000"/>
                          </a:solidFill>
                          <a:prstDash val="soli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663656795"/>
                      </a:ext>
                    </a:extLst>
                  </a:tr>
                  <a:tr h="242087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А) Время подъема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t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 максимальную высоту </a:t>
                          </a:r>
                        </a:p>
                        <a:p>
                          <a:pPr algn="l"/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Б) Максимальная высота </a:t>
                          </a:r>
                          <a:r>
                            <a:rPr lang="ru-RU" sz="2400" i="1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h</a:t>
                          </a:r>
                          <a:r>
                            <a:rPr lang="ru-RU" sz="2400" dirty="0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Roboto Slab" panose="020B0604020202020204" charset="0"/>
                              <a:ea typeface="Roboto Slab" panose="020B0604020202020204" charset="0"/>
                            </a:rPr>
                            <a:t> над горизонтом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mpd="sng">
                          <a:solidFill>
                            <a:srgbClr val="FF0000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rgbClr val="FF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0000" t="-35768" r="-118" b="-10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91291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3"/>
              <p:cNvSpPr txBox="1">
                <a:spLocks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/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999999"/>
                  </a:buClr>
                  <a:buSzPts val="2800"/>
                  <a:buFont typeface="Georgia"/>
                  <a:buChar char="□"/>
                  <a:defRPr sz="28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1pPr>
                <a:lvl2pPr marL="914400" marR="0" lvl="1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2pPr>
                <a:lvl3pPr marL="1371600" marR="0" lvl="2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▣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3pPr>
                <a:lvl4pPr marL="1828800" marR="0" lvl="3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4pPr>
                <a:lvl5pPr marL="2286000" marR="0" lvl="4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5pPr>
                <a:lvl6pPr marL="2743200" marR="0" lvl="5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6pPr>
                <a:lvl7pPr marL="3200400" marR="0" lvl="6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●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7pPr>
                <a:lvl8pPr marL="3657600" marR="0" lvl="7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○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8pPr>
                <a:lvl9pPr marL="4114800" marR="0" lvl="8" indent="-3683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999999"/>
                  </a:buClr>
                  <a:buSzPts val="2200"/>
                  <a:buFont typeface="Georgia"/>
                  <a:buChar char="■"/>
                  <a:defRPr sz="2200" b="0" i="0" u="none" strike="noStrike" cap="none">
                    <a:solidFill>
                      <a:srgbClr val="111111"/>
                    </a:solidFill>
                    <a:latin typeface="Georgia"/>
                    <a:ea typeface="Georgia"/>
                    <a:cs typeface="Georgia"/>
                    <a:sym typeface="Georgia"/>
                  </a:defRPr>
                </a:lvl9pPr>
              </a:lstStyle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2) [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el-GR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] = с </a:t>
                </a:r>
                <a:endParaRPr lang="en-US" sz="3200" dirty="0" smtClean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pPr marL="0" indent="0">
                  <a:buNone/>
                </a:pP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4</a:t>
                </a:r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) [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/>
                            <a:ea typeface="Roboto Slab" panose="020B0604020202020204" charset="0"/>
                          </a:rPr>
                        </m:ctrlPr>
                      </m:fPr>
                      <m:num>
                        <m:r>
                          <a:rPr lang="el-GR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func>
                          <m:funcPr>
                            <m:ctrlP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/>
                                <a:ea typeface="Roboto Slab" panose="020B060402020202020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Roboto Slab" panose="020B060402020202020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3200" i="1">
                                <a:solidFill>
                                  <a:schemeClr val="bg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32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Roboto Slab" panose="020B060402020202020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ru-RU" sz="3200" dirty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]  </a:t>
                </a:r>
                <a:r>
                  <a:rPr lang="ru-RU" sz="3200" dirty="0" smtClean="0">
                    <a:solidFill>
                      <a:schemeClr val="bg2">
                        <a:lumMod val="75000"/>
                      </a:schemeClr>
                    </a:solidFill>
                    <a:latin typeface="Roboto Slab" panose="020B0604020202020204" charset="0"/>
                    <a:ea typeface="Roboto Slab" panose="020B0604020202020204" charset="0"/>
                  </a:rPr>
                  <a:t>= с</a:t>
                </a:r>
                <a:endParaRPr lang="ru-RU" sz="3200" dirty="0">
                  <a:solidFill>
                    <a:schemeClr val="bg2">
                      <a:lumMod val="75000"/>
                    </a:schemeClr>
                  </a:solidFill>
                  <a:latin typeface="Roboto Slab" panose="020B0604020202020204" charset="0"/>
                  <a:ea typeface="Roboto Slab" panose="020B0604020202020204" charset="0"/>
                </a:endParaRPr>
              </a:p>
              <a:p>
                <a:endParaRPr lang="ru-RU" sz="32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Текс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795" y="4350385"/>
                <a:ext cx="4123382" cy="2530364"/>
              </a:xfrm>
              <a:prstGeom prst="rect">
                <a:avLst/>
              </a:prstGeom>
              <a:blipFill>
                <a:blip r:embed="rId4"/>
                <a:stretch>
                  <a:fillRect l="-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96734" y="4801832"/>
                <a:ext cx="3282846" cy="10336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/>
                        <m:e>
                          <m:r>
                            <a:rPr lang="en-US" sz="360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ru-RU" sz="36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u-RU" sz="36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36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734" y="4801832"/>
                <a:ext cx="3282846" cy="1033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9554" y="4533842"/>
            <a:ext cx="1717205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А – 4</a:t>
            </a:r>
          </a:p>
          <a:p>
            <a:r>
              <a:rPr lang="ru-RU" sz="4800" dirty="0" smtClean="0">
                <a:solidFill>
                  <a:srgbClr val="FF0000"/>
                </a:solidFill>
                <a:latin typeface="Roboto Slab" panose="020B0604020202020204" charset="0"/>
                <a:ea typeface="Roboto Slab" panose="020B0604020202020204" charset="0"/>
              </a:rPr>
              <a:t>Б – 1 </a:t>
            </a:r>
            <a:endParaRPr lang="ru-RU" sz="4800" dirty="0">
              <a:solidFill>
                <a:srgbClr val="FF0000"/>
              </a:solidFill>
              <a:latin typeface="Roboto Slab" panose="020B0604020202020204" charset="0"/>
              <a:ea typeface="Roboto Sla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3" grpId="0"/>
      <p:bldP spid="3" grpId="1"/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ysand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1525</Words>
  <Application>Microsoft Office PowerPoint</Application>
  <PresentationFormat>Произвольный</PresentationFormat>
  <Paragraphs>182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9" baseType="lpstr">
      <vt:lpstr>Arial</vt:lpstr>
      <vt:lpstr>Wingdings 3</vt:lpstr>
      <vt:lpstr>Consolas</vt:lpstr>
      <vt:lpstr>Georgia</vt:lpstr>
      <vt:lpstr>Corbel</vt:lpstr>
      <vt:lpstr>Cambria Math</vt:lpstr>
      <vt:lpstr>Wingdings 2</vt:lpstr>
      <vt:lpstr>Wingdings</vt:lpstr>
      <vt:lpstr>Roboto Slab</vt:lpstr>
      <vt:lpstr>Times New Roman</vt:lpstr>
      <vt:lpstr>Calibri</vt:lpstr>
      <vt:lpstr>Lysander template</vt:lpstr>
      <vt:lpstr>Метро</vt:lpstr>
      <vt:lpstr>Презентация PowerPoint</vt:lpstr>
      <vt:lpstr>Лучшие помощники</vt:lpstr>
      <vt:lpstr>Задачи ЕГЭ. Как решить проще?</vt:lpstr>
      <vt:lpstr>Выбор верных ответов без решения!</vt:lpstr>
      <vt:lpstr>Задачи на выбор ответа. Задача № 1</vt:lpstr>
      <vt:lpstr>Презентация PowerPoint</vt:lpstr>
      <vt:lpstr>Размерность + частный случай!</vt:lpstr>
      <vt:lpstr>Задачи на выбор ответа. Задача № 2</vt:lpstr>
      <vt:lpstr>Презентация PowerPoint</vt:lpstr>
      <vt:lpstr>Задачи на выбор ответа. Задача № 3</vt:lpstr>
      <vt:lpstr>Презентация PowerPoint</vt:lpstr>
      <vt:lpstr>Задачи на выбор ответа. Задача № 4</vt:lpstr>
      <vt:lpstr>Презентация PowerPoint</vt:lpstr>
      <vt:lpstr>Задача №5</vt:lpstr>
      <vt:lpstr>Когда помогают графики. Задача № 1</vt:lpstr>
      <vt:lpstr>Графический метод решения задачи.</vt:lpstr>
      <vt:lpstr>Задача №2 (Графический способ)</vt:lpstr>
      <vt:lpstr>Когда помогают графики. Задача № 3</vt:lpstr>
      <vt:lpstr>Графический метод решения задачи.</vt:lpstr>
      <vt:lpstr>Энергетические методы в механике  </vt:lpstr>
      <vt:lpstr>Динамический метод решения</vt:lpstr>
      <vt:lpstr>Энергетический метод решения</vt:lpstr>
      <vt:lpstr>Презентация PowerPoint</vt:lpstr>
      <vt:lpstr>Быстрое решение комбинированных задач</vt:lpstr>
      <vt:lpstr>Задачи  на 45 секунд</vt:lpstr>
      <vt:lpstr>Благодарности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ЕГЭ. Как решить проще?</dc:title>
  <dc:creator>Валя Кретова</dc:creator>
  <cp:lastModifiedBy>Михаил Николаевич Бондаров</cp:lastModifiedBy>
  <cp:revision>75</cp:revision>
  <dcterms:modified xsi:type="dcterms:W3CDTF">2018-02-08T11:37:20Z</dcterms:modified>
</cp:coreProperties>
</file>