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85" r:id="rId4"/>
    <p:sldId id="305" r:id="rId5"/>
    <p:sldId id="293" r:id="rId6"/>
    <p:sldId id="303" r:id="rId7"/>
    <p:sldId id="302" r:id="rId8"/>
    <p:sldId id="312" r:id="rId9"/>
    <p:sldId id="292" r:id="rId10"/>
    <p:sldId id="306" r:id="rId11"/>
    <p:sldId id="307" r:id="rId12"/>
    <p:sldId id="310" r:id="rId13"/>
    <p:sldId id="308" r:id="rId14"/>
    <p:sldId id="309" r:id="rId15"/>
    <p:sldId id="304" r:id="rId16"/>
    <p:sldId id="28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08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A60E-AED5-4E47-A81D-4994EEE1DBF8}" type="datetimeFigureOut">
              <a:rPr lang="ru-RU" smtClean="0"/>
              <a:t>14.04.16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DFE6-8EF8-447B-9946-BD9107C7A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248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A60E-AED5-4E47-A81D-4994EEE1DBF8}" type="datetimeFigureOut">
              <a:rPr lang="ru-RU" smtClean="0"/>
              <a:t>14.04.16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DFE6-8EF8-447B-9946-BD9107C7A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30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A60E-AED5-4E47-A81D-4994EEE1DBF8}" type="datetimeFigureOut">
              <a:rPr lang="ru-RU" smtClean="0"/>
              <a:t>14.04.16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DFE6-8EF8-447B-9946-BD9107C7A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78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A60E-AED5-4E47-A81D-4994EEE1DBF8}" type="datetimeFigureOut">
              <a:rPr lang="ru-RU" smtClean="0"/>
              <a:t>14.04.16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DFE6-8EF8-447B-9946-BD9107C7A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74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A60E-AED5-4E47-A81D-4994EEE1DBF8}" type="datetimeFigureOut">
              <a:rPr lang="ru-RU" smtClean="0"/>
              <a:t>14.04.16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DFE6-8EF8-447B-9946-BD9107C7A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47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A60E-AED5-4E47-A81D-4994EEE1DBF8}" type="datetimeFigureOut">
              <a:rPr lang="ru-RU" smtClean="0"/>
              <a:t>14.04.16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DFE6-8EF8-447B-9946-BD9107C7A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61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A60E-AED5-4E47-A81D-4994EEE1DBF8}" type="datetimeFigureOut">
              <a:rPr lang="ru-RU" smtClean="0"/>
              <a:t>14.04.16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DFE6-8EF8-447B-9946-BD9107C7A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091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A60E-AED5-4E47-A81D-4994EEE1DBF8}" type="datetimeFigureOut">
              <a:rPr lang="ru-RU" smtClean="0"/>
              <a:t>14.04.16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DFE6-8EF8-447B-9946-BD9107C7A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18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A60E-AED5-4E47-A81D-4994EEE1DBF8}" type="datetimeFigureOut">
              <a:rPr lang="ru-RU" smtClean="0"/>
              <a:t>14.04.16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DFE6-8EF8-447B-9946-BD9107C7A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288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A60E-AED5-4E47-A81D-4994EEE1DBF8}" type="datetimeFigureOut">
              <a:rPr lang="ru-RU" smtClean="0"/>
              <a:t>14.04.16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DFE6-8EF8-447B-9946-BD9107C7A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577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A60E-AED5-4E47-A81D-4994EEE1DBF8}" type="datetimeFigureOut">
              <a:rPr lang="ru-RU" smtClean="0"/>
              <a:t>14.04.16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DFE6-8EF8-447B-9946-BD9107C7A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29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8A60E-AED5-4E47-A81D-4994EEE1DBF8}" type="datetimeFigureOut">
              <a:rPr lang="ru-RU" smtClean="0"/>
              <a:t>14.04.16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0DFE6-8EF8-447B-9946-BD9107C7A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88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57609"/>
            <a:ext cx="7918648" cy="5663679"/>
          </a:xfrm>
        </p:spPr>
        <p:txBody>
          <a:bodyPr>
            <a:no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Фестиваль инновационных разработок учителей физики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«Методическая копилка - 2016», 16.04.2016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оценочных задач </a:t>
            </a:r>
            <a:b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преподавании физики </a:t>
            </a:r>
            <a:b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Бондаров Михаил Николаевич,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Лицей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№1501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17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ешение задачи №1: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быстро пройдёт мимо Вас современный поезд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каждом вагоне находится 9 купе длиной по 2 м, поэтому оценим длину вагона в 20 м. В поезде 16 вагонов и локомотив, значит длина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поезда ≈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350 м.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поезда 90 км/ч = 25 м/с.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Искомое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350 м : 25 м/с = 14 с. 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187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№2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массу льда, который можно расплавить, имея ведро кипятка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Пусть масса воды в ведре 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10 кг. Из уравнения теплового баланса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находим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искомую массу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4200</a:t>
            </a:r>
            <a:r>
              <a:rPr lang="ru-RU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(100–0)/330000 ≈ 13 кг.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187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№3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какое количество лампочек надо включить в квартире, чтобы выбило пробки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Пусть предохранитель рассчитан на максимальный ток 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А. Напряжение в сети 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220 В. Тогда максимальная потребляемая мощность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UI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2200 Вт. Если мощность каждой лампочки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 Вт, то при включении 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лампочек пробки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ещё не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выбьет, но включение 23-ей лампочки приведёт к выбиванию пробок.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187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№4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8965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минимальную скорость, которую необходимо сообщить маленькому шарику, чтобы он перелетел из одного конца классной комнаты в другой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 такую траекторию полёта шарика, когда он почти касается потолка в верхней точке.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ремя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полёта шарика определяется высотой классной комнаты. При высоте 5 м время полёта = 2 с. Тогда вертикальная составляющая скорости =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м/с, а горизонтальная (при длине класса = 10 м)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5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м/с.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теоремы Пифагора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искомая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≈ 11 м/с.</a:t>
            </a:r>
          </a:p>
          <a:p>
            <a:pPr marL="0" indent="0">
              <a:buNone/>
            </a:pPr>
            <a:r>
              <a:rPr lang="ru-RU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Примечание.</a:t>
            </a:r>
            <a:r>
              <a:rPr lang="ru-RU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Максимальная дальность полёта (при угле вылета 45</a:t>
            </a:r>
            <a:r>
              <a:rPr lang="ru-RU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 4 раза больше максимальной высоты подъёма. 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187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№5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максимальную высоту прыжка в крытом спортивном зале на Луне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Примем высоту прыжка на Земле, равной 2 м. Известно, что ускорение свободного падения на Луне в 6 раз меньше, чем на Земле. При одной и той же начальной скорости из закона сохранения механической энергии следует, что максимальная высота прыжка будет в 6 раз больше, т.е. 12 м.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 Это ошибочное решение! См., например, книгу П.В. Маковецкого «Смотри в корень!»</a:t>
            </a:r>
            <a:endParaRPr lang="ru-RU" dirty="0">
              <a:solidFill>
                <a:srgbClr val="33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187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39341"/>
            <a:ext cx="8208912" cy="4813995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Меледин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«Задачи-оценки». – «Квант». – 1983. – №7.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Меледин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«Физика в задачах: Экзаменационные задачи с решениями». – М.: Наука. Гл. ред. физ.-мат. лит., 1990.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Кузнецов «Как работают и думают физики». – М.-Ижевск: НИЦ «Регулярная и хаотическая динамика», Институт компьютерных исследований, 2006.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Варламов «Физические задачи-оценки». – «Потенциал». – 2008. – №12; 2009. – №5.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Камин «Физика. Развивающее обучение. Книга для учителей. 7-й класс». – Ростов н/Д: Изд-во «Феникс», 2003.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авторского сайта «Рождественская физика»: раздел «Школьная физика и квантовый мир» http://рождественскаяфизика.рф/kvant/kvant.html </a:t>
            </a:r>
          </a:p>
        </p:txBody>
      </p:sp>
    </p:spTree>
    <p:extLst>
      <p:ext uri="{BB962C8B-B14F-4D97-AF65-F5344CB8AC3E}">
        <p14:creationId xmlns:p14="http://schemas.microsoft.com/office/powerpoint/2010/main" val="283354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23448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встречи на сайте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«Рождественская физика»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рождественскаяфизика.рф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861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Метапредметность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040310"/>
              </p:ext>
            </p:extLst>
          </p:nvPr>
        </p:nvGraphicFramePr>
        <p:xfrm>
          <a:off x="899592" y="1556792"/>
          <a:ext cx="7200800" cy="2520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400"/>
                <a:gridCol w="3600400"/>
              </a:tblGrid>
              <a:tr h="2520280"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latin typeface="Times New Roman"/>
                          <a:cs typeface="Times New Roman"/>
                        </a:rPr>
                        <a:t>Оцените</a:t>
                      </a:r>
                      <a:r>
                        <a:rPr lang="ru-RU" sz="2400" i="1" baseline="0" dirty="0" smtClean="0">
                          <a:latin typeface="Times New Roman"/>
                          <a:cs typeface="Times New Roman"/>
                        </a:rPr>
                        <a:t> количество осуждённых, сидящих </a:t>
                      </a:r>
                    </a:p>
                    <a:p>
                      <a:r>
                        <a:rPr lang="ru-RU" sz="2400" i="1" baseline="0" dirty="0" smtClean="0">
                          <a:latin typeface="Times New Roman"/>
                          <a:cs typeface="Times New Roman"/>
                        </a:rPr>
                        <a:t>в тюрьмах и лагерях Советского Союза.</a:t>
                      </a:r>
                    </a:p>
                    <a:p>
                      <a:r>
                        <a:rPr lang="ru-RU" sz="2400" i="1" baseline="0" dirty="0" smtClean="0">
                          <a:latin typeface="Times New Roman"/>
                          <a:cs typeface="Times New Roman"/>
                        </a:rPr>
                        <a:t>И. Шкловский </a:t>
                      </a:r>
                    </a:p>
                    <a:p>
                      <a:r>
                        <a:rPr lang="ru-RU" sz="2400" i="1" baseline="0" dirty="0" smtClean="0">
                          <a:latin typeface="Times New Roman"/>
                          <a:cs typeface="Times New Roman"/>
                        </a:rPr>
                        <a:t>(70-е гг. ХХ века)</a:t>
                      </a:r>
                      <a:endParaRPr lang="ru-RU" sz="2400" i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buNone/>
                      </a:pPr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Оцените число </a:t>
                      </a:r>
                    </a:p>
                    <a:p>
                      <a:pPr marL="0" indent="0" algn="r">
                        <a:buNone/>
                      </a:pPr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настройщиков </a:t>
                      </a:r>
                    </a:p>
                    <a:p>
                      <a:pPr marL="0" indent="0" algn="r">
                        <a:buNone/>
                      </a:pPr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роялей в Чикаго.</a:t>
                      </a:r>
                    </a:p>
                    <a:p>
                      <a:pPr marL="0" indent="0" algn="r">
                        <a:buNone/>
                      </a:pPr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Э. Ферми</a:t>
                      </a:r>
                    </a:p>
                    <a:p>
                      <a:pPr marL="0" indent="0" algn="r">
                        <a:buNone/>
                      </a:pPr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(середина ХХ века)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Изображение 7" descr="Ferm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717032"/>
            <a:ext cx="1892812" cy="2996952"/>
          </a:xfrm>
          <a:prstGeom prst="rect">
            <a:avLst/>
          </a:prstGeom>
        </p:spPr>
      </p:pic>
      <p:pic>
        <p:nvPicPr>
          <p:cNvPr id="9" name="Изображение 8" descr="Shklovsk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621" y="4005064"/>
            <a:ext cx="2047243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890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использования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оценочных задач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71389"/>
            <a:ext cx="8229600" cy="380588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Углублённое изучение теории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«на пятёрку».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олимпиадам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и исследовательская работа.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Внеклассные мероприятия: например, Интеллектуальная исследовательская игра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«Мир вокруг нас».</a:t>
            </a:r>
          </a:p>
        </p:txBody>
      </p:sp>
    </p:spTree>
    <p:extLst>
      <p:ext uri="{BB962C8B-B14F-4D97-AF65-F5344CB8AC3E}">
        <p14:creationId xmlns:p14="http://schemas.microsoft.com/office/powerpoint/2010/main" val="521834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оценочных задач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71389"/>
            <a:ext cx="8229600" cy="38058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условии нет или почти нет численных значений физических величин.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Правильных решений может быть несколько.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Верные ответы могут отличаться.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оформлении решений, кроме формул, нужно обязательно писать пояснения.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059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встреча с оценочной физической задачей: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079501"/>
            <a:ext cx="4536504" cy="1645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может поместиться в телефонной будке?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1371140794_13639620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737" y="2289048"/>
            <a:ext cx="3570703" cy="3701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1979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Самая красивая оценочная физическая задача: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5548870"/>
            <a:ext cx="6322102" cy="112049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 какой скоростью плывут заморские гости на картине Н.К. Рериха.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136" y="1579612"/>
            <a:ext cx="5250160" cy="3937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205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Избранны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оценочные задачи: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8245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 порядок скорости, с которой человек должен бежать по воде, чтобы не тонуть. (П.Л.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Капица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Верно ли, что, когда кто-нибудь из нас делает вдох, в его лёгкие попадает несколько молекул, участвовавших в последнем вздохе Юлия Цезаря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Почему электрон не может входить в состав ядра атома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(А.И. Наумов)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Французский писатель Антуан де Сент-Экзюпери как-то сказал, будто бы всё человечество можно разместить на небольшом островке в Тихом океане. Оцените размеры наименьшего острова, пригодного для этой цели.</a:t>
            </a:r>
          </a:p>
        </p:txBody>
      </p:sp>
    </p:spTree>
    <p:extLst>
      <p:ext uri="{BB962C8B-B14F-4D97-AF65-F5344CB8AC3E}">
        <p14:creationId xmlns:p14="http://schemas.microsoft.com/office/powerpoint/2010/main" val="3729744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задачи о телефонной будке: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4536504" cy="42484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Оценим размеры телефонной будки: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 × 1 м × 2 м = 2 м</a:t>
            </a:r>
            <a:r>
              <a:rPr lang="ru-RU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Примем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массу человека равной 60 кг, а его плотность, равной плотности воды – 1000 кг/м</a:t>
            </a:r>
            <a:r>
              <a:rPr lang="ru-RU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Тогда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объём одного человека равен 0,06 м</a:t>
            </a:r>
            <a:r>
              <a:rPr lang="ru-RU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Искомое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 людей в будке = 2 : 0,06 ≈ 33.</a:t>
            </a: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1371140794_13639620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745" y="2289048"/>
            <a:ext cx="3570703" cy="3701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2148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Оцените, как быстро пройдёт мимо Вас современный поезд.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Оцените массу льда, который можно расплавить, имея ведро кипятка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Оцените, какое количество лампочек надо включить в квартире, чтобы выбило пробки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Оцените минимальную скорость, которую необходимо сообщить маленькому шарику, чтобы он перелетел из одного конца классной комнаты в другой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Оцените максимальную высоту прыжка в крытом спортивном зале на Луне.</a:t>
            </a:r>
          </a:p>
        </p:txBody>
      </p:sp>
    </p:spTree>
    <p:extLst>
      <p:ext uri="{BB962C8B-B14F-4D97-AF65-F5344CB8AC3E}">
        <p14:creationId xmlns:p14="http://schemas.microsoft.com/office/powerpoint/2010/main" val="718971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16292</TotalTime>
  <Words>915</Words>
  <Application>Microsoft Macintosh PowerPoint</Application>
  <PresentationFormat>Экран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VI Фестиваль инновационных разработок учителей физики  «Методическая копилка - 2016», 16.04.2016  Роль оценочных задач  в преподавании физики   Бондаров Михаил Николаевич,  ГБОУ Лицей №1501</vt:lpstr>
      <vt:lpstr>Метапредметность</vt:lpstr>
      <vt:lpstr>Способы использования  оценочных задач</vt:lpstr>
      <vt:lpstr>Особенности  оценочных задач</vt:lpstr>
      <vt:lpstr>Первая встреча с оценочной физической задачей:</vt:lpstr>
      <vt:lpstr>Самая красивая оценочная физическая задача:</vt:lpstr>
      <vt:lpstr>Избранные оценочные задачи:</vt:lpstr>
      <vt:lpstr>Решение задачи о телефонной будке:</vt:lpstr>
      <vt:lpstr>Тренинг:</vt:lpstr>
      <vt:lpstr>Решение задачи №1:</vt:lpstr>
      <vt:lpstr>Решение задачи №2:</vt:lpstr>
      <vt:lpstr>Решение задачи №3:</vt:lpstr>
      <vt:lpstr>Решение задачи №4:</vt:lpstr>
      <vt:lpstr>Решение задачи №5:</vt:lpstr>
      <vt:lpstr>Литература</vt:lpstr>
      <vt:lpstr>Спасибо за внимание!  До встречи на сайте «Рождественская физика»! http://рождественскаяфизика.рф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Николаевич Бондаров</dc:creator>
  <cp:lastModifiedBy>Михаил Бондаров</cp:lastModifiedBy>
  <cp:revision>206</cp:revision>
  <dcterms:created xsi:type="dcterms:W3CDTF">2014-03-18T07:39:51Z</dcterms:created>
  <dcterms:modified xsi:type="dcterms:W3CDTF">2016-04-15T16:11:26Z</dcterms:modified>
</cp:coreProperties>
</file>